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68" r:id="rId7"/>
    <p:sldId id="266" r:id="rId8"/>
    <p:sldId id="307" r:id="rId9"/>
    <p:sldId id="262" r:id="rId10"/>
    <p:sldId id="263" r:id="rId11"/>
    <p:sldId id="267" r:id="rId12"/>
    <p:sldId id="265" r:id="rId13"/>
    <p:sldId id="311" r:id="rId14"/>
    <p:sldId id="261" r:id="rId15"/>
  </p:sldIdLst>
  <p:sldSz cx="18288000" cy="10287000"/>
  <p:notesSz cx="6742113" cy="9875838"/>
  <p:embeddedFontLst>
    <p:embeddedFont>
      <p:font typeface="Omnes Medium" panose="020B0604020202020204" charset="0"/>
      <p:regular r:id="rId17"/>
    </p:embeddedFont>
    <p:embeddedFont>
      <p:font typeface="Omnes Semi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7D61"/>
    <a:srgbClr val="9B2D1B"/>
    <a:srgbClr val="6C9EB9"/>
    <a:srgbClr val="FADED6"/>
    <a:srgbClr val="E7573E"/>
    <a:srgbClr val="C09997"/>
    <a:srgbClr val="AE5239"/>
    <a:srgbClr val="CF9F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BFF945-2FE6-92D2-F8C9-CA3A23B78098}" v="1" dt="2025-02-07T14:54:05.3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75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eleine SERVETTE" userId="S::madeleine.compagnon-de-la-servette@groupe-sos.org::34625c60-d461-4340-8ecb-bfbb31b3d347" providerId="AD" clId="Web-{24BFF945-2FE6-92D2-F8C9-CA3A23B78098}"/>
    <pc:docChg chg="modSld">
      <pc:chgData name="Madeleine SERVETTE" userId="S::madeleine.compagnon-de-la-servette@groupe-sos.org::34625c60-d461-4340-8ecb-bfbb31b3d347" providerId="AD" clId="Web-{24BFF945-2FE6-92D2-F8C9-CA3A23B78098}" dt="2025-02-07T14:54:05.330" v="0"/>
      <pc:docMkLst>
        <pc:docMk/>
      </pc:docMkLst>
      <pc:sldChg chg="delSp">
        <pc:chgData name="Madeleine SERVETTE" userId="S::madeleine.compagnon-de-la-servette@groupe-sos.org::34625c60-d461-4340-8ecb-bfbb31b3d347" providerId="AD" clId="Web-{24BFF945-2FE6-92D2-F8C9-CA3A23B78098}" dt="2025-02-07T14:54:05.330" v="0"/>
        <pc:sldMkLst>
          <pc:docMk/>
          <pc:sldMk cId="60070910" sldId="268"/>
        </pc:sldMkLst>
        <pc:spChg chg="del">
          <ac:chgData name="Madeleine SERVETTE" userId="S::madeleine.compagnon-de-la-servette@groupe-sos.org::34625c60-d461-4340-8ecb-bfbb31b3d347" providerId="AD" clId="Web-{24BFF945-2FE6-92D2-F8C9-CA3A23B78098}" dt="2025-02-07T14:54:05.330" v="0"/>
          <ac:spMkLst>
            <pc:docMk/>
            <pc:sldMk cId="60070910" sldId="268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55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550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077D6A-2226-480B-A9A7-292500983733}" type="datetimeFigureOut">
              <a:rPr lang="fr-FR" smtClean="0"/>
              <a:t>07/02/2025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5075"/>
            <a:ext cx="5922963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74212" y="4752747"/>
            <a:ext cx="5393690" cy="38886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380333"/>
            <a:ext cx="2921582" cy="4955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18971" y="9380333"/>
            <a:ext cx="2921582" cy="4955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3FF471-DFF0-4134-9EC7-8A2A0A6539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9555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FF471-DFF0-4134-9EC7-8A2A0A65392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7640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225" y="129269"/>
            <a:ext cx="2841288" cy="88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27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04F94-EAA8-4581-9A6F-196EFFA320D5}" type="datetimeFigureOut">
              <a:rPr lang="fr-FR" smtClean="0"/>
              <a:t>07/02/2025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BE720-F935-416D-8381-8743039FA3E6}" type="slidenum">
              <a:rPr lang="fr-FR" smtClean="0"/>
              <a:t>‹N°›</a:t>
            </a:fld>
            <a:endParaRPr lang="fr-FR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1222514" y="1030371"/>
            <a:ext cx="15773400" cy="1368618"/>
          </a:xfrm>
          <a:ln w="139700">
            <a:noFill/>
            <a:miter lim="800000"/>
          </a:ln>
        </p:spPr>
        <p:txBody>
          <a:bodyPr>
            <a:normAutofit/>
          </a:bodyPr>
          <a:lstStyle>
            <a:lvl1pPr>
              <a:defRPr sz="6000" baseline="0">
                <a:solidFill>
                  <a:srgbClr val="9B2C24"/>
                </a:solidFill>
                <a:latin typeface="Omnes Medium" pitchFamily="50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9124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8" r:id="rId12"/>
    <p:sldLayoutId id="2147483669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lucie.petiteau@santesud.org" TargetMode="External"/><Relationship Id="rId2" Type="http://schemas.openxmlformats.org/officeDocument/2006/relationships/hyperlink" Target="mailto:benjamin.soudier@santesud.org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sv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FB569A6F-146F-49D2-901A-B10DB6FE3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4767"/>
            <a:ext cx="15392400" cy="948013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0361" y="6339831"/>
            <a:ext cx="7678926" cy="1632610"/>
            <a:chOff x="0" y="0"/>
            <a:chExt cx="1831163" cy="3760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31163" cy="376093"/>
            </a:xfrm>
            <a:custGeom>
              <a:avLst/>
              <a:gdLst/>
              <a:ahLst/>
              <a:cxnLst/>
              <a:rect l="l" t="t" r="r" b="b"/>
              <a:pathLst>
                <a:path w="1831163" h="376093">
                  <a:moveTo>
                    <a:pt x="0" y="0"/>
                  </a:moveTo>
                  <a:lnTo>
                    <a:pt x="1831163" y="0"/>
                  </a:lnTo>
                  <a:lnTo>
                    <a:pt x="1831163" y="376093"/>
                  </a:lnTo>
                  <a:lnTo>
                    <a:pt x="0" y="376093"/>
                  </a:lnTo>
                  <a:close/>
                </a:path>
              </a:pathLst>
            </a:custGeom>
            <a:solidFill>
              <a:srgbClr val="EB7D61">
                <a:alpha val="9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831163" cy="461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53746" y="7972442"/>
            <a:ext cx="4934254" cy="1725925"/>
            <a:chOff x="0" y="0"/>
            <a:chExt cx="1436668" cy="4545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36668" cy="454565"/>
            </a:xfrm>
            <a:custGeom>
              <a:avLst/>
              <a:gdLst/>
              <a:ahLst/>
              <a:cxnLst/>
              <a:rect l="l" t="t" r="r" b="b"/>
              <a:pathLst>
                <a:path w="1436668" h="454565">
                  <a:moveTo>
                    <a:pt x="0" y="0"/>
                  </a:moveTo>
                  <a:lnTo>
                    <a:pt x="1436668" y="0"/>
                  </a:lnTo>
                  <a:lnTo>
                    <a:pt x="1436668" y="454565"/>
                  </a:lnTo>
                  <a:lnTo>
                    <a:pt x="0" y="454565"/>
                  </a:lnTo>
                  <a:close/>
                </a:path>
              </a:pathLst>
            </a:custGeom>
            <a:solidFill>
              <a:srgbClr val="9B2D1B">
                <a:alpha val="9098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1436668" cy="540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 dirty="0"/>
            </a:p>
          </p:txBody>
        </p:sp>
      </p:grpSp>
      <p:sp>
        <p:nvSpPr>
          <p:cNvPr id="9" name="Freeform 9"/>
          <p:cNvSpPr/>
          <p:nvPr/>
        </p:nvSpPr>
        <p:spPr>
          <a:xfrm>
            <a:off x="14000027" y="8238626"/>
            <a:ext cx="3817365" cy="1193556"/>
          </a:xfrm>
          <a:custGeom>
            <a:avLst/>
            <a:gdLst/>
            <a:ahLst/>
            <a:cxnLst/>
            <a:rect l="l" t="t" r="r" b="b"/>
            <a:pathLst>
              <a:path w="3817365" h="1193556">
                <a:moveTo>
                  <a:pt x="0" y="0"/>
                </a:moveTo>
                <a:lnTo>
                  <a:pt x="3817365" y="0"/>
                </a:lnTo>
                <a:lnTo>
                  <a:pt x="3817365" y="1193556"/>
                </a:lnTo>
                <a:lnTo>
                  <a:pt x="0" y="1193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0361" y="6715863"/>
            <a:ext cx="7678925" cy="766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2"/>
              </a:lnSpc>
            </a:pPr>
            <a:r>
              <a:rPr lang="en-US" sz="4344" dirty="0" err="1">
                <a:solidFill>
                  <a:srgbClr val="FFFFFF"/>
                </a:solidFill>
                <a:latin typeface="Omnes Semibold"/>
                <a:ea typeface="Omnes Semibold"/>
                <a:cs typeface="Omnes Semibold"/>
                <a:sym typeface="Omnes Semibold"/>
              </a:rPr>
              <a:t>Agir</a:t>
            </a:r>
            <a:r>
              <a:rPr lang="en-US" sz="4344">
                <a:solidFill>
                  <a:srgbClr val="FFFFFF"/>
                </a:solidFill>
                <a:latin typeface="Omnes Semibold"/>
                <a:ea typeface="Omnes Semibold"/>
                <a:cs typeface="Omnes Semibold"/>
                <a:sym typeface="Omnes Semibold"/>
              </a:rPr>
              <a:t> ensemble sans remplacer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890188" y="7972442"/>
            <a:ext cx="463558" cy="1725925"/>
            <a:chOff x="0" y="0"/>
            <a:chExt cx="122089" cy="4545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2089" cy="454565"/>
            </a:xfrm>
            <a:custGeom>
              <a:avLst/>
              <a:gdLst/>
              <a:ahLst/>
              <a:cxnLst/>
              <a:rect l="l" t="t" r="r" b="b"/>
              <a:pathLst>
                <a:path w="122089" h="454565">
                  <a:moveTo>
                    <a:pt x="0" y="0"/>
                  </a:moveTo>
                  <a:lnTo>
                    <a:pt x="122089" y="0"/>
                  </a:lnTo>
                  <a:lnTo>
                    <a:pt x="122089" y="454565"/>
                  </a:lnTo>
                  <a:lnTo>
                    <a:pt x="0" y="454565"/>
                  </a:lnTo>
                  <a:close/>
                </a:path>
              </a:pathLst>
            </a:custGeom>
            <a:solidFill>
              <a:srgbClr val="FFFFFF">
                <a:alpha val="9098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122089" cy="540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426630" y="7972442"/>
            <a:ext cx="463558" cy="1725925"/>
            <a:chOff x="0" y="0"/>
            <a:chExt cx="122089" cy="4545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2089" cy="454565"/>
            </a:xfrm>
            <a:custGeom>
              <a:avLst/>
              <a:gdLst/>
              <a:ahLst/>
              <a:cxnLst/>
              <a:rect l="l" t="t" r="r" b="b"/>
              <a:pathLst>
                <a:path w="122089" h="454565">
                  <a:moveTo>
                    <a:pt x="0" y="0"/>
                  </a:moveTo>
                  <a:lnTo>
                    <a:pt x="122089" y="0"/>
                  </a:lnTo>
                  <a:lnTo>
                    <a:pt x="122089" y="454565"/>
                  </a:lnTo>
                  <a:lnTo>
                    <a:pt x="0" y="454565"/>
                  </a:lnTo>
                  <a:close/>
                </a:path>
              </a:pathLst>
            </a:custGeom>
            <a:solidFill>
              <a:srgbClr val="EB7D61">
                <a:alpha val="9098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122089" cy="540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699286" y="6339831"/>
            <a:ext cx="468562" cy="1632610"/>
            <a:chOff x="0" y="0"/>
            <a:chExt cx="107939" cy="37609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7939" cy="376093"/>
            </a:xfrm>
            <a:custGeom>
              <a:avLst/>
              <a:gdLst/>
              <a:ahLst/>
              <a:cxnLst/>
              <a:rect l="l" t="t" r="r" b="b"/>
              <a:pathLst>
                <a:path w="107939" h="376093">
                  <a:moveTo>
                    <a:pt x="0" y="0"/>
                  </a:moveTo>
                  <a:lnTo>
                    <a:pt x="107939" y="0"/>
                  </a:lnTo>
                  <a:lnTo>
                    <a:pt x="107939" y="376093"/>
                  </a:lnTo>
                  <a:lnTo>
                    <a:pt x="0" y="376093"/>
                  </a:lnTo>
                  <a:close/>
                </a:path>
              </a:pathLst>
            </a:custGeom>
            <a:solidFill>
              <a:srgbClr val="9B2D1B">
                <a:alpha val="9098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107939" cy="461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167849" y="6339831"/>
            <a:ext cx="468562" cy="1632610"/>
            <a:chOff x="0" y="0"/>
            <a:chExt cx="107939" cy="37609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7939" cy="376093"/>
            </a:xfrm>
            <a:custGeom>
              <a:avLst/>
              <a:gdLst/>
              <a:ahLst/>
              <a:cxnLst/>
              <a:rect l="l" t="t" r="r" b="b"/>
              <a:pathLst>
                <a:path w="107939" h="376093">
                  <a:moveTo>
                    <a:pt x="0" y="0"/>
                  </a:moveTo>
                  <a:lnTo>
                    <a:pt x="107939" y="0"/>
                  </a:lnTo>
                  <a:lnTo>
                    <a:pt x="107939" y="376093"/>
                  </a:lnTo>
                  <a:lnTo>
                    <a:pt x="0" y="376093"/>
                  </a:lnTo>
                  <a:close/>
                </a:path>
              </a:pathLst>
            </a:custGeom>
            <a:solidFill>
              <a:srgbClr val="FFFFFF">
                <a:alpha val="9098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107939" cy="461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1CA0751A-8B97-4BFB-BD47-7CFCADD8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62" y="-24245"/>
            <a:ext cx="15802276" cy="1065985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0361" y="6339831"/>
            <a:ext cx="7678926" cy="1632610"/>
            <a:chOff x="0" y="0"/>
            <a:chExt cx="1831163" cy="3760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31163" cy="376093"/>
            </a:xfrm>
            <a:custGeom>
              <a:avLst/>
              <a:gdLst/>
              <a:ahLst/>
              <a:cxnLst/>
              <a:rect l="l" t="t" r="r" b="b"/>
              <a:pathLst>
                <a:path w="1831163" h="376093">
                  <a:moveTo>
                    <a:pt x="0" y="0"/>
                  </a:moveTo>
                  <a:lnTo>
                    <a:pt x="1831163" y="0"/>
                  </a:lnTo>
                  <a:lnTo>
                    <a:pt x="1831163" y="376093"/>
                  </a:lnTo>
                  <a:lnTo>
                    <a:pt x="0" y="376093"/>
                  </a:lnTo>
                  <a:close/>
                </a:path>
              </a:pathLst>
            </a:custGeom>
            <a:solidFill>
              <a:srgbClr val="EB7D61">
                <a:alpha val="9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831163" cy="461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53746" y="7972442"/>
            <a:ext cx="4934254" cy="1725925"/>
            <a:chOff x="0" y="0"/>
            <a:chExt cx="1436668" cy="4545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36668" cy="454565"/>
            </a:xfrm>
            <a:custGeom>
              <a:avLst/>
              <a:gdLst/>
              <a:ahLst/>
              <a:cxnLst/>
              <a:rect l="l" t="t" r="r" b="b"/>
              <a:pathLst>
                <a:path w="1436668" h="454565">
                  <a:moveTo>
                    <a:pt x="0" y="0"/>
                  </a:moveTo>
                  <a:lnTo>
                    <a:pt x="1436668" y="0"/>
                  </a:lnTo>
                  <a:lnTo>
                    <a:pt x="1436668" y="454565"/>
                  </a:lnTo>
                  <a:lnTo>
                    <a:pt x="0" y="454565"/>
                  </a:lnTo>
                  <a:close/>
                </a:path>
              </a:pathLst>
            </a:custGeom>
            <a:solidFill>
              <a:srgbClr val="9B2D1B">
                <a:alpha val="9098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1436668" cy="540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 dirty="0"/>
            </a:p>
          </p:txBody>
        </p:sp>
      </p:grpSp>
      <p:sp>
        <p:nvSpPr>
          <p:cNvPr id="9" name="Freeform 9"/>
          <p:cNvSpPr/>
          <p:nvPr/>
        </p:nvSpPr>
        <p:spPr>
          <a:xfrm>
            <a:off x="14000027" y="8238626"/>
            <a:ext cx="3817365" cy="1193556"/>
          </a:xfrm>
          <a:custGeom>
            <a:avLst/>
            <a:gdLst/>
            <a:ahLst/>
            <a:cxnLst/>
            <a:rect l="l" t="t" r="r" b="b"/>
            <a:pathLst>
              <a:path w="3817365" h="1193556">
                <a:moveTo>
                  <a:pt x="0" y="0"/>
                </a:moveTo>
                <a:lnTo>
                  <a:pt x="3817365" y="0"/>
                </a:lnTo>
                <a:lnTo>
                  <a:pt x="3817365" y="1193556"/>
                </a:lnTo>
                <a:lnTo>
                  <a:pt x="0" y="1193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42647" y="6373870"/>
            <a:ext cx="6532839" cy="1564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82"/>
              </a:lnSpc>
            </a:pPr>
            <a:r>
              <a:rPr lang="en-US" sz="4344" dirty="0">
                <a:solidFill>
                  <a:srgbClr val="FFFFFF"/>
                </a:solidFill>
                <a:latin typeface="Omnes Semibold"/>
                <a:ea typeface="Omnes Semibold"/>
                <a:cs typeface="Omnes Semibold"/>
                <a:sym typeface="Omnes Semibold"/>
              </a:rPr>
              <a:t>Merci pour </a:t>
            </a:r>
            <a:r>
              <a:rPr lang="en-US" sz="4344" dirty="0" err="1">
                <a:solidFill>
                  <a:srgbClr val="FFFFFF"/>
                </a:solidFill>
                <a:latin typeface="Omnes Semibold"/>
                <a:ea typeface="Omnes Semibold"/>
                <a:cs typeface="Omnes Semibold"/>
                <a:sym typeface="Omnes Semibold"/>
              </a:rPr>
              <a:t>votre</a:t>
            </a:r>
            <a:r>
              <a:rPr lang="en-US" sz="4344" dirty="0">
                <a:solidFill>
                  <a:srgbClr val="FFFFFF"/>
                </a:solidFill>
                <a:latin typeface="Omnes Semibold"/>
                <a:ea typeface="Omnes Semibold"/>
                <a:cs typeface="Omnes Semibold"/>
                <a:sym typeface="Omnes Semibold"/>
              </a:rPr>
              <a:t> attention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890188" y="7972442"/>
            <a:ext cx="463558" cy="1725925"/>
            <a:chOff x="0" y="0"/>
            <a:chExt cx="122089" cy="4545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2089" cy="454565"/>
            </a:xfrm>
            <a:custGeom>
              <a:avLst/>
              <a:gdLst/>
              <a:ahLst/>
              <a:cxnLst/>
              <a:rect l="l" t="t" r="r" b="b"/>
              <a:pathLst>
                <a:path w="122089" h="454565">
                  <a:moveTo>
                    <a:pt x="0" y="0"/>
                  </a:moveTo>
                  <a:lnTo>
                    <a:pt x="122089" y="0"/>
                  </a:lnTo>
                  <a:lnTo>
                    <a:pt x="122089" y="454565"/>
                  </a:lnTo>
                  <a:lnTo>
                    <a:pt x="0" y="454565"/>
                  </a:lnTo>
                  <a:close/>
                </a:path>
              </a:pathLst>
            </a:custGeom>
            <a:solidFill>
              <a:srgbClr val="FFFFFF">
                <a:alpha val="9098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122089" cy="540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426630" y="7972442"/>
            <a:ext cx="463558" cy="1725925"/>
            <a:chOff x="0" y="0"/>
            <a:chExt cx="122089" cy="4545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2089" cy="454565"/>
            </a:xfrm>
            <a:custGeom>
              <a:avLst/>
              <a:gdLst/>
              <a:ahLst/>
              <a:cxnLst/>
              <a:rect l="l" t="t" r="r" b="b"/>
              <a:pathLst>
                <a:path w="122089" h="454565">
                  <a:moveTo>
                    <a:pt x="0" y="0"/>
                  </a:moveTo>
                  <a:lnTo>
                    <a:pt x="122089" y="0"/>
                  </a:lnTo>
                  <a:lnTo>
                    <a:pt x="122089" y="454565"/>
                  </a:lnTo>
                  <a:lnTo>
                    <a:pt x="0" y="454565"/>
                  </a:lnTo>
                  <a:close/>
                </a:path>
              </a:pathLst>
            </a:custGeom>
            <a:solidFill>
              <a:srgbClr val="EB7D61">
                <a:alpha val="9098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122089" cy="540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699286" y="6339831"/>
            <a:ext cx="468562" cy="1632610"/>
            <a:chOff x="0" y="0"/>
            <a:chExt cx="107939" cy="37609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7939" cy="376093"/>
            </a:xfrm>
            <a:custGeom>
              <a:avLst/>
              <a:gdLst/>
              <a:ahLst/>
              <a:cxnLst/>
              <a:rect l="l" t="t" r="r" b="b"/>
              <a:pathLst>
                <a:path w="107939" h="376093">
                  <a:moveTo>
                    <a:pt x="0" y="0"/>
                  </a:moveTo>
                  <a:lnTo>
                    <a:pt x="107939" y="0"/>
                  </a:lnTo>
                  <a:lnTo>
                    <a:pt x="107939" y="376093"/>
                  </a:lnTo>
                  <a:lnTo>
                    <a:pt x="0" y="376093"/>
                  </a:lnTo>
                  <a:close/>
                </a:path>
              </a:pathLst>
            </a:custGeom>
            <a:solidFill>
              <a:srgbClr val="9B2D1B">
                <a:alpha val="9098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107939" cy="461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167849" y="6339831"/>
            <a:ext cx="468562" cy="1632610"/>
            <a:chOff x="0" y="0"/>
            <a:chExt cx="107939" cy="37609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7939" cy="376093"/>
            </a:xfrm>
            <a:custGeom>
              <a:avLst/>
              <a:gdLst/>
              <a:ahLst/>
              <a:cxnLst/>
              <a:rect l="l" t="t" r="r" b="b"/>
              <a:pathLst>
                <a:path w="107939" h="376093">
                  <a:moveTo>
                    <a:pt x="0" y="0"/>
                  </a:moveTo>
                  <a:lnTo>
                    <a:pt x="107939" y="0"/>
                  </a:lnTo>
                  <a:lnTo>
                    <a:pt x="107939" y="376093"/>
                  </a:lnTo>
                  <a:lnTo>
                    <a:pt x="0" y="376093"/>
                  </a:lnTo>
                  <a:close/>
                </a:path>
              </a:pathLst>
            </a:custGeom>
            <a:solidFill>
              <a:srgbClr val="FFFFFF">
                <a:alpha val="9098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107939" cy="461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5379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3048000" y="4305443"/>
            <a:ext cx="12042914" cy="3926308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fr-FR" sz="4800" b="1" dirty="0">
                <a:solidFill>
                  <a:schemeClr val="accent2">
                    <a:lumMod val="50000"/>
                  </a:schemeClr>
                </a:solidFill>
                <a:latin typeface="Omnes Medium" panose="020B0604020202020204" charset="0"/>
              </a:rPr>
              <a:t>Benjamin Soudier, Directeur général</a:t>
            </a:r>
          </a:p>
          <a:p>
            <a:pPr marL="0" indent="0" algn="r">
              <a:buNone/>
            </a:pPr>
            <a:r>
              <a:rPr lang="fr-FR" sz="4800" b="1" dirty="0">
                <a:solidFill>
                  <a:schemeClr val="accent2">
                    <a:lumMod val="50000"/>
                  </a:schemeClr>
                </a:solidFill>
                <a:latin typeface="Omnes Medium" panose="020B0604020202020204" charset="0"/>
                <a:hlinkClick r:id="rId2"/>
              </a:rPr>
              <a:t>benjamin.soudier@santesud.org</a:t>
            </a:r>
            <a:endParaRPr lang="fr-FR" sz="4800" b="1" dirty="0">
              <a:solidFill>
                <a:schemeClr val="accent2">
                  <a:lumMod val="50000"/>
                </a:schemeClr>
              </a:solidFill>
              <a:latin typeface="Omnes Medium" panose="020B0604020202020204" charset="0"/>
            </a:endParaRPr>
          </a:p>
          <a:p>
            <a:pPr marL="0" indent="0" algn="r">
              <a:buNone/>
            </a:pPr>
            <a:endParaRPr lang="fr-FR" sz="4800" b="1" dirty="0">
              <a:solidFill>
                <a:schemeClr val="accent2">
                  <a:lumMod val="50000"/>
                </a:schemeClr>
              </a:solidFill>
              <a:latin typeface="Omnes Medium" panose="020B0604020202020204" charset="0"/>
            </a:endParaRPr>
          </a:p>
          <a:p>
            <a:pPr marL="0" indent="0" algn="r">
              <a:buNone/>
            </a:pPr>
            <a:r>
              <a:rPr lang="fr-FR" sz="4800" b="1" dirty="0">
                <a:solidFill>
                  <a:schemeClr val="accent2">
                    <a:lumMod val="50000"/>
                  </a:schemeClr>
                </a:solidFill>
                <a:latin typeface="Omnes Medium" panose="020B0604020202020204" charset="0"/>
              </a:rPr>
              <a:t>Lucie </a:t>
            </a:r>
            <a:r>
              <a:rPr lang="fr-FR" sz="4800" b="1" dirty="0" err="1">
                <a:solidFill>
                  <a:schemeClr val="accent2">
                    <a:lumMod val="50000"/>
                  </a:schemeClr>
                </a:solidFill>
                <a:latin typeface="Omnes Medium" panose="020B0604020202020204" charset="0"/>
              </a:rPr>
              <a:t>Petiteau</a:t>
            </a:r>
            <a:r>
              <a:rPr lang="fr-FR" sz="4800" b="1" dirty="0">
                <a:solidFill>
                  <a:schemeClr val="accent2">
                    <a:lumMod val="50000"/>
                  </a:schemeClr>
                </a:solidFill>
                <a:latin typeface="Omnes Medium" panose="020B0604020202020204" charset="0"/>
              </a:rPr>
              <a:t>, Directrice des opérations</a:t>
            </a:r>
          </a:p>
          <a:p>
            <a:pPr marL="0" indent="0" algn="r">
              <a:buNone/>
            </a:pPr>
            <a:r>
              <a:rPr lang="fr-FR" sz="4800" b="1" dirty="0">
                <a:solidFill>
                  <a:schemeClr val="accent2">
                    <a:lumMod val="50000"/>
                  </a:schemeClr>
                </a:solidFill>
                <a:latin typeface="Omnes Medium" panose="020B0604020202020204" charset="0"/>
                <a:hlinkClick r:id="rId3"/>
              </a:rPr>
              <a:t>lucie.petiteau@santesud.org</a:t>
            </a:r>
            <a:r>
              <a:rPr lang="fr-FR" sz="4800" b="1" dirty="0">
                <a:solidFill>
                  <a:schemeClr val="accent2">
                    <a:lumMod val="50000"/>
                  </a:schemeClr>
                </a:solidFill>
                <a:latin typeface="Omnes Medium" panose="020B0604020202020204" charset="0"/>
              </a:rPr>
              <a:t> </a:t>
            </a:r>
          </a:p>
          <a:p>
            <a:pPr marL="0" indent="0" algn="r">
              <a:buNone/>
            </a:pPr>
            <a:endParaRPr lang="fr-FR" sz="4800" b="1" dirty="0">
              <a:solidFill>
                <a:schemeClr val="accent2">
                  <a:lumMod val="50000"/>
                </a:schemeClr>
              </a:solidFill>
              <a:latin typeface="Omnes Medium" panose="020B0604020202020204" charset="0"/>
            </a:endParaRPr>
          </a:p>
          <a:p>
            <a:pPr marL="0" indent="0" algn="r">
              <a:buNone/>
            </a:pPr>
            <a:endParaRPr lang="fr-FR" sz="4800" b="1" dirty="0">
              <a:solidFill>
                <a:schemeClr val="accent2">
                  <a:lumMod val="50000"/>
                </a:schemeClr>
              </a:solidFill>
              <a:latin typeface="Omnes Medium" panose="020B0604020202020204" charset="0"/>
            </a:endParaRPr>
          </a:p>
          <a:p>
            <a:pPr marL="0" indent="0" algn="r">
              <a:buNone/>
            </a:pPr>
            <a:endParaRPr lang="fr-FR" sz="4800" b="1" dirty="0">
              <a:solidFill>
                <a:schemeClr val="accent2">
                  <a:lumMod val="50000"/>
                </a:schemeClr>
              </a:solidFill>
              <a:latin typeface="Omnes Medium" panose="020B0604020202020204" charset="0"/>
            </a:endParaRPr>
          </a:p>
          <a:p>
            <a:endParaRPr lang="fr-FR" b="1" spc="-225" dirty="0">
              <a:solidFill>
                <a:schemeClr val="accent2">
                  <a:lumMod val="50000"/>
                </a:schemeClr>
              </a:solidFill>
              <a:latin typeface="Omnes Medium" panose="020B060402020202020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2B4E662-B902-44F6-9B0D-EA79BFE47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808" y="1370940"/>
            <a:ext cx="8799040" cy="1368618"/>
          </a:xfrm>
        </p:spPr>
        <p:txBody>
          <a:bodyPr/>
          <a:lstStyle/>
          <a:p>
            <a:r>
              <a:rPr lang="fr-FR" dirty="0"/>
              <a:t>Nous contacter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851C91C-C057-4180-AD5A-EF78339049B5}"/>
              </a:ext>
            </a:extLst>
          </p:cNvPr>
          <p:cNvSpPr/>
          <p:nvPr/>
        </p:nvSpPr>
        <p:spPr>
          <a:xfrm>
            <a:off x="0" y="138112"/>
            <a:ext cx="7048145" cy="0"/>
          </a:xfrm>
          <a:prstGeom prst="line">
            <a:avLst/>
          </a:prstGeom>
          <a:ln w="276225" cap="flat">
            <a:solidFill>
              <a:srgbClr val="EB7D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E7DBD667-D817-4983-9A91-1E66484C3BCB}"/>
              </a:ext>
            </a:extLst>
          </p:cNvPr>
          <p:cNvSpPr/>
          <p:nvPr/>
        </p:nvSpPr>
        <p:spPr>
          <a:xfrm>
            <a:off x="11239848" y="138112"/>
            <a:ext cx="7048145" cy="0"/>
          </a:xfrm>
          <a:prstGeom prst="line">
            <a:avLst/>
          </a:prstGeom>
          <a:ln w="276225" cap="flat">
            <a:solidFill>
              <a:srgbClr val="9B2D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909E7470-313C-4442-AFC2-B497107A2FE9}"/>
              </a:ext>
            </a:extLst>
          </p:cNvPr>
          <p:cNvSpPr/>
          <p:nvPr/>
        </p:nvSpPr>
        <p:spPr>
          <a:xfrm>
            <a:off x="6636029" y="138112"/>
            <a:ext cx="5002369" cy="0"/>
          </a:xfrm>
          <a:prstGeom prst="line">
            <a:avLst/>
          </a:prstGeom>
          <a:ln w="276225" cap="flat">
            <a:solidFill>
              <a:srgbClr val="E757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DC593A6A-CBF3-43A2-BB5F-D794EBB098D7}"/>
              </a:ext>
            </a:extLst>
          </p:cNvPr>
          <p:cNvSpPr/>
          <p:nvPr/>
        </p:nvSpPr>
        <p:spPr>
          <a:xfrm>
            <a:off x="15847185" y="9492521"/>
            <a:ext cx="2167110" cy="677579"/>
          </a:xfrm>
          <a:custGeom>
            <a:avLst/>
            <a:gdLst/>
            <a:ahLst/>
            <a:cxnLst/>
            <a:rect l="l" t="t" r="r" b="b"/>
            <a:pathLst>
              <a:path w="2167110" h="677579">
                <a:moveTo>
                  <a:pt x="0" y="0"/>
                </a:moveTo>
                <a:lnTo>
                  <a:pt x="2167109" y="0"/>
                </a:lnTo>
                <a:lnTo>
                  <a:pt x="2167109" y="677579"/>
                </a:lnTo>
                <a:lnTo>
                  <a:pt x="0" y="677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686402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1" y="1432260"/>
            <a:ext cx="17768449" cy="5386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2260" lvl="1">
              <a:lnSpc>
                <a:spcPts val="4200"/>
              </a:lnSpc>
            </a:pPr>
            <a:r>
              <a:rPr lang="fr-FR" sz="3200" dirty="0">
                <a:solidFill>
                  <a:srgbClr val="000000"/>
                </a:solidFill>
                <a:latin typeface="Omnes Medium"/>
                <a:ea typeface="Omnes Medium"/>
                <a:cs typeface="Omnes Medium"/>
                <a:sym typeface="Omnes Medium"/>
              </a:rPr>
              <a:t>Création en 1984 par des </a:t>
            </a:r>
            <a:r>
              <a:rPr lang="fr-FR" sz="3200" dirty="0" err="1">
                <a:solidFill>
                  <a:srgbClr val="000000"/>
                </a:solidFill>
                <a:latin typeface="Omnes Medium"/>
                <a:ea typeface="Omnes Medium"/>
                <a:cs typeface="Omnes Medium"/>
                <a:sym typeface="Omnes Medium"/>
              </a:rPr>
              <a:t>professionnel·les</a:t>
            </a:r>
            <a:r>
              <a:rPr lang="fr-FR" sz="3200" dirty="0">
                <a:solidFill>
                  <a:srgbClr val="000000"/>
                </a:solidFill>
                <a:latin typeface="Omnes Medium"/>
                <a:ea typeface="Omnes Medium"/>
                <a:cs typeface="Omnes Medium"/>
                <a:sym typeface="Omnes Medium"/>
              </a:rPr>
              <a:t> de santé, Santé Sud est une organisation :</a:t>
            </a:r>
          </a:p>
          <a:p>
            <a:pPr marL="571500" indent="-571500">
              <a:lnSpc>
                <a:spcPts val="4200"/>
              </a:lnSpc>
              <a:buFont typeface="Omnes Medium" panose="020B0604020202020204" charset="0"/>
              <a:buChar char="–"/>
            </a:pPr>
            <a:endParaRPr lang="fr-FR" sz="3200" dirty="0">
              <a:solidFill>
                <a:srgbClr val="000000"/>
              </a:solidFill>
              <a:latin typeface="Omnes Medium"/>
              <a:ea typeface="Omnes Medium"/>
              <a:cs typeface="Omnes Medium"/>
              <a:sym typeface="Omnes Medium"/>
            </a:endParaRPr>
          </a:p>
          <a:p>
            <a:pPr marL="873760" lvl="1" indent="-571500">
              <a:lnSpc>
                <a:spcPts val="4200"/>
              </a:lnSpc>
              <a:buFont typeface="Omnes Medium" panose="020B0604020202020204" charset="0"/>
              <a:buChar char="–"/>
            </a:pPr>
            <a:r>
              <a:rPr lang="fr-FR" sz="3200" dirty="0">
                <a:solidFill>
                  <a:srgbClr val="000000"/>
                </a:solidFill>
                <a:latin typeface="Omnes Medium"/>
                <a:ea typeface="Omnes Medium"/>
                <a:cs typeface="Omnes Medium"/>
                <a:sym typeface="Omnes Medium"/>
              </a:rPr>
              <a:t>De solidarité internationale engagée pour le </a:t>
            </a:r>
            <a:r>
              <a:rPr lang="fr-FR" sz="3200" dirty="0">
                <a:solidFill>
                  <a:srgbClr val="E7573E"/>
                </a:solidFill>
                <a:latin typeface="Omnes Medium"/>
                <a:ea typeface="Omnes Medium"/>
                <a:cs typeface="Omnes Medium"/>
                <a:sym typeface="Omnes Medium"/>
              </a:rPr>
              <a:t>droit à la santé pour toutes et tous </a:t>
            </a:r>
          </a:p>
          <a:p>
            <a:pPr marL="873760" lvl="1" indent="-571500">
              <a:lnSpc>
                <a:spcPts val="4200"/>
              </a:lnSpc>
              <a:buFont typeface="Omnes Medium" panose="020B0604020202020204" charset="0"/>
              <a:buChar char="–"/>
            </a:pPr>
            <a:r>
              <a:rPr lang="fr-FR" sz="3200" dirty="0">
                <a:solidFill>
                  <a:srgbClr val="000000"/>
                </a:solidFill>
                <a:latin typeface="Omnes Medium"/>
                <a:ea typeface="Omnes Medium"/>
                <a:cs typeface="Omnes Medium"/>
                <a:sym typeface="Omnes Medium"/>
              </a:rPr>
              <a:t>Qui agit pour le </a:t>
            </a:r>
            <a:r>
              <a:rPr lang="fr-FR" sz="3200" b="1" dirty="0">
                <a:solidFill>
                  <a:srgbClr val="E7573E"/>
                </a:solidFill>
                <a:latin typeface="Omnes Medium"/>
                <a:ea typeface="Omnes Medium"/>
                <a:cs typeface="Omnes Medium"/>
                <a:sym typeface="Omnes Medium"/>
              </a:rPr>
              <a:t>renforcement pérenne des systèmes de santé </a:t>
            </a:r>
            <a:r>
              <a:rPr lang="fr-FR" sz="3200" dirty="0">
                <a:solidFill>
                  <a:srgbClr val="000000"/>
                </a:solidFill>
                <a:latin typeface="Omnes Medium"/>
                <a:ea typeface="Omnes Medium"/>
                <a:cs typeface="Omnes Medium"/>
                <a:sym typeface="Omnes Medium"/>
              </a:rPr>
              <a:t>et le </a:t>
            </a:r>
            <a:r>
              <a:rPr lang="fr-FR" sz="3200" b="1" dirty="0">
                <a:solidFill>
                  <a:srgbClr val="E7573E"/>
                </a:solidFill>
                <a:latin typeface="Omnes Medium"/>
                <a:ea typeface="Omnes Medium"/>
                <a:cs typeface="Omnes Medium"/>
                <a:sym typeface="Omnes Medium"/>
              </a:rPr>
              <a:t>pouvoir d’agir des populations.</a:t>
            </a:r>
          </a:p>
          <a:p>
            <a:pPr marL="873760" lvl="1" indent="-571500">
              <a:lnSpc>
                <a:spcPts val="4200"/>
              </a:lnSpc>
              <a:buFont typeface="Omnes Medium" panose="020B0604020202020204" charset="0"/>
              <a:buChar char="–"/>
            </a:pPr>
            <a:r>
              <a:rPr lang="fr-FR" sz="3200" dirty="0">
                <a:solidFill>
                  <a:srgbClr val="000000"/>
                </a:solidFill>
                <a:latin typeface="Omnes Medium"/>
                <a:ea typeface="Omnes Medium"/>
                <a:cs typeface="Omnes Medium"/>
                <a:sym typeface="Omnes Medium"/>
              </a:rPr>
              <a:t>Qui conçoit ses programmes selon une </a:t>
            </a:r>
            <a:r>
              <a:rPr lang="fr-FR" sz="3200" b="1" dirty="0">
                <a:solidFill>
                  <a:srgbClr val="E7573E"/>
                </a:solidFill>
                <a:latin typeface="Omnes Medium"/>
                <a:ea typeface="Omnes Medium"/>
                <a:cs typeface="Omnes Medium"/>
                <a:sym typeface="Omnes Medium"/>
              </a:rPr>
              <a:t>méthodologie intégrée et globale </a:t>
            </a:r>
            <a:r>
              <a:rPr lang="fr-FR" sz="3200" dirty="0">
                <a:solidFill>
                  <a:srgbClr val="000000"/>
                </a:solidFill>
                <a:latin typeface="Omnes Medium"/>
                <a:ea typeface="Omnes Medium"/>
                <a:cs typeface="Omnes Medium"/>
                <a:sym typeface="Omnes Medium"/>
              </a:rPr>
              <a:t>de la santé fondée sur les droits et l’égalité de genre.</a:t>
            </a:r>
          </a:p>
          <a:p>
            <a:pPr marL="873760" lvl="1" indent="-571500">
              <a:lnSpc>
                <a:spcPts val="4200"/>
              </a:lnSpc>
              <a:buFont typeface="Omnes Medium" panose="020B0604020202020204" charset="0"/>
              <a:buChar char="–"/>
            </a:pPr>
            <a:r>
              <a:rPr lang="fr-FR" sz="3200" dirty="0">
                <a:solidFill>
                  <a:srgbClr val="000000"/>
                </a:solidFill>
                <a:latin typeface="Omnes Medium"/>
                <a:ea typeface="Omnes Medium"/>
                <a:cs typeface="Omnes Medium"/>
                <a:sym typeface="Omnes Medium"/>
              </a:rPr>
              <a:t>Qui agit sans remplacer, </a:t>
            </a:r>
            <a:r>
              <a:rPr lang="fr-FR" sz="3200" b="1" dirty="0">
                <a:solidFill>
                  <a:srgbClr val="E7573E"/>
                </a:solidFill>
                <a:latin typeface="Omnes Medium"/>
                <a:ea typeface="Omnes Medium"/>
                <a:cs typeface="Omnes Medium"/>
                <a:sym typeface="Omnes Medium"/>
              </a:rPr>
              <a:t>en renforçant les capacités de ses partenaires et des populations </a:t>
            </a:r>
            <a:r>
              <a:rPr lang="fr-FR" sz="3200" dirty="0">
                <a:solidFill>
                  <a:srgbClr val="000000"/>
                </a:solidFill>
                <a:latin typeface="Omnes Medium"/>
                <a:ea typeface="Omnes Medium"/>
                <a:cs typeface="Omnes Medium"/>
                <a:sym typeface="Omnes Medium"/>
              </a:rPr>
              <a:t>pour que </a:t>
            </a:r>
            <a:r>
              <a:rPr lang="fr-FR" sz="3200" dirty="0" err="1">
                <a:solidFill>
                  <a:srgbClr val="000000"/>
                </a:solidFill>
                <a:latin typeface="Omnes Medium"/>
                <a:ea typeface="Omnes Medium"/>
                <a:cs typeface="Omnes Medium"/>
                <a:sym typeface="Omnes Medium"/>
              </a:rPr>
              <a:t>chacun·e</a:t>
            </a:r>
            <a:r>
              <a:rPr lang="fr-FR" sz="3200" dirty="0">
                <a:solidFill>
                  <a:srgbClr val="000000"/>
                </a:solidFill>
                <a:latin typeface="Omnes Medium"/>
                <a:ea typeface="Omnes Medium"/>
                <a:cs typeface="Omnes Medium"/>
                <a:sym typeface="Omnes Medium"/>
              </a:rPr>
              <a:t> ait accès à des soins de qualité.</a:t>
            </a:r>
          </a:p>
          <a:p>
            <a:pPr marL="873760" lvl="1" indent="-571500">
              <a:lnSpc>
                <a:spcPts val="4200"/>
              </a:lnSpc>
              <a:buFont typeface="Omnes Medium" panose="020B0604020202020204" charset="0"/>
              <a:buChar char="–"/>
            </a:pPr>
            <a:endParaRPr lang="fr-FR" sz="3200" b="1" dirty="0">
              <a:solidFill>
                <a:srgbClr val="E7573E"/>
              </a:solidFill>
              <a:latin typeface="Omnes Medium"/>
              <a:ea typeface="Omnes Medium"/>
              <a:cs typeface="Omnes Medium"/>
              <a:sym typeface="Omnes Medium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85800" y="302640"/>
            <a:ext cx="16719108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670"/>
              </a:lnSpc>
            </a:pPr>
            <a:r>
              <a:rPr lang="en-US" sz="7000" dirty="0">
                <a:solidFill>
                  <a:srgbClr val="9B2D1B"/>
                </a:solidFill>
                <a:latin typeface="Omnes Medium"/>
                <a:ea typeface="Omnes Medium"/>
                <a:cs typeface="Omnes Medium"/>
                <a:sym typeface="Omnes Medium"/>
              </a:rPr>
              <a:t>40 </a:t>
            </a:r>
            <a:r>
              <a:rPr lang="en-US" sz="7000" dirty="0" err="1">
                <a:solidFill>
                  <a:srgbClr val="9B2D1B"/>
                </a:solidFill>
                <a:latin typeface="Omnes Medium"/>
                <a:ea typeface="Omnes Medium"/>
                <a:cs typeface="Omnes Medium"/>
                <a:sym typeface="Omnes Medium"/>
              </a:rPr>
              <a:t>ans</a:t>
            </a:r>
            <a:r>
              <a:rPr lang="en-US" sz="7000" dirty="0">
                <a:solidFill>
                  <a:srgbClr val="9B2D1B"/>
                </a:solidFill>
                <a:latin typeface="Omnes Medium"/>
                <a:ea typeface="Omnes Medium"/>
                <a:cs typeface="Omnes Medium"/>
                <a:sym typeface="Omnes Medium"/>
              </a:rPr>
              <a:t> </a:t>
            </a:r>
            <a:r>
              <a:rPr lang="en-US" sz="7000" dirty="0" err="1">
                <a:solidFill>
                  <a:srgbClr val="9B2D1B"/>
                </a:solidFill>
                <a:latin typeface="Omnes Medium"/>
                <a:ea typeface="Omnes Medium"/>
                <a:cs typeface="Omnes Medium"/>
                <a:sym typeface="Omnes Medium"/>
              </a:rPr>
              <a:t>d’engagement</a:t>
            </a:r>
            <a:r>
              <a:rPr lang="en-US" sz="7000" dirty="0">
                <a:solidFill>
                  <a:srgbClr val="9B2D1B"/>
                </a:solidFill>
                <a:latin typeface="Omnes Medium"/>
                <a:ea typeface="Omnes Medium"/>
                <a:cs typeface="Omnes Medium"/>
                <a:sym typeface="Omnes Medium"/>
              </a:rPr>
              <a:t> pour la santé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138545" y="3232071"/>
            <a:ext cx="0" cy="7048145"/>
          </a:xfrm>
          <a:prstGeom prst="line">
            <a:avLst/>
          </a:prstGeom>
          <a:ln w="276225" cap="flat">
            <a:solidFill>
              <a:srgbClr val="EB7D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38545" y="0"/>
            <a:ext cx="0" cy="7048145"/>
          </a:xfrm>
          <a:prstGeom prst="line">
            <a:avLst/>
          </a:prstGeom>
          <a:ln w="276225" cap="flat">
            <a:solidFill>
              <a:srgbClr val="9B2D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38545" y="2642315"/>
            <a:ext cx="0" cy="5002369"/>
          </a:xfrm>
          <a:prstGeom prst="line">
            <a:avLst/>
          </a:prstGeom>
          <a:ln w="276225" cap="flat">
            <a:solidFill>
              <a:srgbClr val="E757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5773400" y="9324894"/>
            <a:ext cx="2167110" cy="677579"/>
          </a:xfrm>
          <a:custGeom>
            <a:avLst/>
            <a:gdLst/>
            <a:ahLst/>
            <a:cxnLst/>
            <a:rect l="l" t="t" r="r" b="b"/>
            <a:pathLst>
              <a:path w="2167110" h="677579">
                <a:moveTo>
                  <a:pt x="0" y="0"/>
                </a:moveTo>
                <a:lnTo>
                  <a:pt x="2167110" y="0"/>
                </a:lnTo>
                <a:lnTo>
                  <a:pt x="2167110" y="677579"/>
                </a:lnTo>
                <a:lnTo>
                  <a:pt x="0" y="677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DBC86FC-4936-45C7-9D2C-A85A79D392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505" y="6286500"/>
            <a:ext cx="7214989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flipV="1">
            <a:off x="12517323" y="1785720"/>
            <a:ext cx="0" cy="7200000"/>
          </a:xfrm>
          <a:prstGeom prst="line">
            <a:avLst/>
          </a:prstGeom>
          <a:ln w="276225" cap="flat">
            <a:solidFill>
              <a:srgbClr val="EB7D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V="1">
            <a:off x="6449703" y="1785720"/>
            <a:ext cx="0" cy="7200000"/>
          </a:xfrm>
          <a:prstGeom prst="line">
            <a:avLst/>
          </a:prstGeom>
          <a:ln w="276225" cap="flat">
            <a:solidFill>
              <a:srgbClr val="9B2D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381000" y="1785720"/>
            <a:ext cx="0" cy="7200000"/>
          </a:xfrm>
          <a:prstGeom prst="line">
            <a:avLst/>
          </a:prstGeom>
          <a:ln w="276225" cap="flat">
            <a:solidFill>
              <a:srgbClr val="E757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551346" y="551091"/>
            <a:ext cx="15902039" cy="74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fr-FR" sz="5400" dirty="0">
                <a:solidFill>
                  <a:srgbClr val="9B2D1B"/>
                </a:solidFill>
                <a:latin typeface="Omnes Medium"/>
                <a:ea typeface="Omnes Medium"/>
                <a:cs typeface="Omnes Medium"/>
                <a:sym typeface="Omnes Medium"/>
              </a:rPr>
              <a:t>Agir pour le renforcement des systèmes de santé</a:t>
            </a:r>
            <a:endParaRPr lang="fr-FR" sz="5400" dirty="0">
              <a:solidFill>
                <a:srgbClr val="EB7D61"/>
              </a:solidFill>
              <a:latin typeface="Omnes Medium"/>
              <a:ea typeface="Omnes Medium"/>
              <a:cs typeface="Omnes Medium"/>
              <a:sym typeface="Omnes Medium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344E7D6-82B8-419E-ACB5-F9704ECFF7A4}"/>
              </a:ext>
            </a:extLst>
          </p:cNvPr>
          <p:cNvSpPr txBox="1"/>
          <p:nvPr/>
        </p:nvSpPr>
        <p:spPr>
          <a:xfrm>
            <a:off x="454732" y="1785720"/>
            <a:ext cx="4079883" cy="1384995"/>
          </a:xfrm>
          <a:prstGeom prst="rect">
            <a:avLst/>
          </a:prstGeom>
          <a:solidFill>
            <a:srgbClr val="E7573E"/>
          </a:solidFill>
        </p:spPr>
        <p:txBody>
          <a:bodyPr wrap="square">
            <a:spAutoFit/>
          </a:bodyPr>
          <a:lstStyle/>
          <a:p>
            <a:pPr algn="ctr"/>
            <a:r>
              <a:rPr lang="fr-FR" sz="2800" b="1">
                <a:solidFill>
                  <a:schemeClr val="bg1"/>
                </a:solidFill>
              </a:rPr>
              <a:t>Lutter contre les déserts médicaux et améliorer l’accès aux soins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3E3201C-2497-427F-BAE1-A6D32FEF2D4A}"/>
              </a:ext>
            </a:extLst>
          </p:cNvPr>
          <p:cNvSpPr txBox="1"/>
          <p:nvPr/>
        </p:nvSpPr>
        <p:spPr>
          <a:xfrm>
            <a:off x="6523435" y="1785720"/>
            <a:ext cx="4078800" cy="1384995"/>
          </a:xfrm>
          <a:prstGeom prst="rect">
            <a:avLst/>
          </a:prstGeom>
          <a:solidFill>
            <a:srgbClr val="9B2D1B"/>
          </a:solidFill>
        </p:spPr>
        <p:txBody>
          <a:bodyPr wrap="square">
            <a:spAutoFit/>
          </a:bodyPr>
          <a:lstStyle/>
          <a:p>
            <a:pPr algn="ctr"/>
            <a:r>
              <a:rPr lang="fr-FR" sz="2800" b="1">
                <a:solidFill>
                  <a:schemeClr val="bg1"/>
                </a:solidFill>
              </a:rPr>
              <a:t>Renforcer les capacités des ressources humaines en santé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CCB17CD-5000-4BAA-BEE8-117463FD6020}"/>
              </a:ext>
            </a:extLst>
          </p:cNvPr>
          <p:cNvSpPr txBox="1"/>
          <p:nvPr/>
        </p:nvSpPr>
        <p:spPr>
          <a:xfrm>
            <a:off x="12591054" y="1785720"/>
            <a:ext cx="4078800" cy="1384995"/>
          </a:xfrm>
          <a:prstGeom prst="rect">
            <a:avLst/>
          </a:prstGeom>
          <a:solidFill>
            <a:srgbClr val="EB7D61"/>
          </a:solidFill>
        </p:spPr>
        <p:txBody>
          <a:bodyPr wrap="square">
            <a:spAutoFit/>
          </a:bodyPr>
          <a:lstStyle/>
          <a:p>
            <a:pPr algn="ctr"/>
            <a:r>
              <a:rPr lang="fr-FR" sz="2800" b="1">
                <a:solidFill>
                  <a:schemeClr val="bg1"/>
                </a:solidFill>
              </a:rPr>
              <a:t>Sensibiliser et informer les populations sur leurs droits à la santé </a:t>
            </a:r>
          </a:p>
        </p:txBody>
      </p:sp>
      <p:sp>
        <p:nvSpPr>
          <p:cNvPr id="30" name="TextBox 45">
            <a:extLst>
              <a:ext uri="{FF2B5EF4-FFF2-40B4-BE49-F238E27FC236}">
                <a16:creationId xmlns:a16="http://schemas.microsoft.com/office/drawing/2014/main" id="{40DCC7F8-16DE-4022-AC53-D4FCFCDCAE32}"/>
              </a:ext>
            </a:extLst>
          </p:cNvPr>
          <p:cNvSpPr txBox="1"/>
          <p:nvPr/>
        </p:nvSpPr>
        <p:spPr>
          <a:xfrm>
            <a:off x="1196702" y="6543762"/>
            <a:ext cx="2026411" cy="734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fr-FR" sz="4100">
                <a:solidFill>
                  <a:srgbClr val="E7573E"/>
                </a:solidFill>
                <a:latin typeface="Omnes Semibold"/>
                <a:ea typeface="Omnes Semibold"/>
                <a:cs typeface="Omnes Semibold"/>
                <a:sym typeface="Omnes Semibold"/>
              </a:rPr>
              <a:t>+ de 500</a:t>
            </a:r>
          </a:p>
        </p:txBody>
      </p:sp>
      <p:sp>
        <p:nvSpPr>
          <p:cNvPr id="32" name="TextBox 47">
            <a:extLst>
              <a:ext uri="{FF2B5EF4-FFF2-40B4-BE49-F238E27FC236}">
                <a16:creationId xmlns:a16="http://schemas.microsoft.com/office/drawing/2014/main" id="{B38B0599-E4C9-476C-9119-23A5C5F74704}"/>
              </a:ext>
            </a:extLst>
          </p:cNvPr>
          <p:cNvSpPr txBox="1"/>
          <p:nvPr/>
        </p:nvSpPr>
        <p:spPr>
          <a:xfrm>
            <a:off x="1740099" y="7471790"/>
            <a:ext cx="4193077" cy="1500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fr-FR" sz="2800">
                <a:solidFill>
                  <a:srgbClr val="E7573E"/>
                </a:solidFill>
                <a:latin typeface="Omnes Medium"/>
                <a:ea typeface="Omnes Medium"/>
                <a:cs typeface="Omnes Medium"/>
                <a:sym typeface="Omnes Medium"/>
              </a:rPr>
              <a:t>médecins et  sages-femmes formé·es à la pratique en zones rurales.</a:t>
            </a:r>
          </a:p>
        </p:txBody>
      </p:sp>
      <p:sp>
        <p:nvSpPr>
          <p:cNvPr id="34" name="TextBox 48">
            <a:extLst>
              <a:ext uri="{FF2B5EF4-FFF2-40B4-BE49-F238E27FC236}">
                <a16:creationId xmlns:a16="http://schemas.microsoft.com/office/drawing/2014/main" id="{00786F51-8802-4AA3-8D28-4B8348F04609}"/>
              </a:ext>
            </a:extLst>
          </p:cNvPr>
          <p:cNvSpPr txBox="1"/>
          <p:nvPr/>
        </p:nvSpPr>
        <p:spPr>
          <a:xfrm>
            <a:off x="7035275" y="6616584"/>
            <a:ext cx="2026411" cy="734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fr-FR" sz="4100">
                <a:solidFill>
                  <a:srgbClr val="9B2D1B"/>
                </a:solidFill>
                <a:latin typeface="Omnes Semibold"/>
                <a:ea typeface="Omnes Semibold"/>
                <a:cs typeface="Omnes Semibold"/>
                <a:sym typeface="Omnes Semibold"/>
              </a:rPr>
              <a:t>1 700</a:t>
            </a:r>
          </a:p>
        </p:txBody>
      </p:sp>
      <p:sp>
        <p:nvSpPr>
          <p:cNvPr id="35" name="TextBox 49">
            <a:extLst>
              <a:ext uri="{FF2B5EF4-FFF2-40B4-BE49-F238E27FC236}">
                <a16:creationId xmlns:a16="http://schemas.microsoft.com/office/drawing/2014/main" id="{0116C699-AD44-4E3F-A5F7-2F9DB724DE0A}"/>
              </a:ext>
            </a:extLst>
          </p:cNvPr>
          <p:cNvSpPr txBox="1"/>
          <p:nvPr/>
        </p:nvSpPr>
        <p:spPr>
          <a:xfrm>
            <a:off x="13513378" y="7257752"/>
            <a:ext cx="4596034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fr-FR" sz="2800">
                <a:solidFill>
                  <a:srgbClr val="EB7D61"/>
                </a:solidFill>
                <a:latin typeface="Omnes Medium"/>
                <a:ea typeface="Omnes Medium"/>
                <a:cs typeface="Omnes Medium"/>
                <a:sym typeface="Omnes Medium"/>
              </a:rPr>
              <a:t>Personnes sensibilisées chaque année sur des enjeux de santé : nutrition, santé sexuelle et reproductive, etc.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5F33DDB-6884-423C-BCCD-651AD148E6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23" y="3500324"/>
            <a:ext cx="2545779" cy="29721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A4E61A6-253F-413B-A015-6CFE383E22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397" y="3424413"/>
            <a:ext cx="4257382" cy="3184372"/>
          </a:xfrm>
          <a:prstGeom prst="rect">
            <a:avLst/>
          </a:prstGeom>
        </p:spPr>
      </p:pic>
      <p:sp>
        <p:nvSpPr>
          <p:cNvPr id="37" name="TextBox 48">
            <a:extLst>
              <a:ext uri="{FF2B5EF4-FFF2-40B4-BE49-F238E27FC236}">
                <a16:creationId xmlns:a16="http://schemas.microsoft.com/office/drawing/2014/main" id="{C716A8F4-BDDD-4BE9-AC39-4A11FDF7BB96}"/>
              </a:ext>
            </a:extLst>
          </p:cNvPr>
          <p:cNvSpPr txBox="1"/>
          <p:nvPr/>
        </p:nvSpPr>
        <p:spPr>
          <a:xfrm>
            <a:off x="12954378" y="6572575"/>
            <a:ext cx="3769529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40"/>
              </a:lnSpc>
            </a:pPr>
            <a:r>
              <a:rPr lang="fr-FR" sz="4100">
                <a:solidFill>
                  <a:srgbClr val="EB7D61"/>
                </a:solidFill>
                <a:latin typeface="Omnes Semibold"/>
                <a:ea typeface="Omnes Semibold"/>
                <a:cs typeface="Omnes Semibold"/>
                <a:sym typeface="Omnes Semibold"/>
              </a:rPr>
              <a:t>+ de 100 000</a:t>
            </a:r>
          </a:p>
        </p:txBody>
      </p:sp>
      <p:sp>
        <p:nvSpPr>
          <p:cNvPr id="38" name="TextBox 49">
            <a:extLst>
              <a:ext uri="{FF2B5EF4-FFF2-40B4-BE49-F238E27FC236}">
                <a16:creationId xmlns:a16="http://schemas.microsoft.com/office/drawing/2014/main" id="{B4D6BB6F-8B94-4B78-85E3-2695D30C7D46}"/>
              </a:ext>
            </a:extLst>
          </p:cNvPr>
          <p:cNvSpPr txBox="1"/>
          <p:nvPr/>
        </p:nvSpPr>
        <p:spPr>
          <a:xfrm>
            <a:off x="7899075" y="7606561"/>
            <a:ext cx="4317332" cy="1500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fr-FR" sz="2800">
                <a:solidFill>
                  <a:srgbClr val="9B2D1B"/>
                </a:solidFill>
                <a:latin typeface="Omnes Medium"/>
                <a:ea typeface="Omnes Medium"/>
                <a:cs typeface="Omnes Medium"/>
                <a:sym typeface="Omnes Medium"/>
              </a:rPr>
              <a:t>jours de formation et de compagnonage dispensés en moyenne chaque année.</a:t>
            </a:r>
          </a:p>
        </p:txBody>
      </p:sp>
      <p:sp>
        <p:nvSpPr>
          <p:cNvPr id="20" name="AutoShape 2">
            <a:extLst>
              <a:ext uri="{FF2B5EF4-FFF2-40B4-BE49-F238E27FC236}">
                <a16:creationId xmlns:a16="http://schemas.microsoft.com/office/drawing/2014/main" id="{C182190E-4B7B-42BA-890C-A509D7AFA583}"/>
              </a:ext>
            </a:extLst>
          </p:cNvPr>
          <p:cNvSpPr/>
          <p:nvPr/>
        </p:nvSpPr>
        <p:spPr>
          <a:xfrm>
            <a:off x="0" y="114300"/>
            <a:ext cx="7048145" cy="0"/>
          </a:xfrm>
          <a:prstGeom prst="line">
            <a:avLst/>
          </a:prstGeom>
          <a:ln w="276225" cap="flat">
            <a:solidFill>
              <a:srgbClr val="EB7D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3">
            <a:extLst>
              <a:ext uri="{FF2B5EF4-FFF2-40B4-BE49-F238E27FC236}">
                <a16:creationId xmlns:a16="http://schemas.microsoft.com/office/drawing/2014/main" id="{35A59373-9581-4FF8-99F8-2BB5F01CCCCD}"/>
              </a:ext>
            </a:extLst>
          </p:cNvPr>
          <p:cNvSpPr/>
          <p:nvPr/>
        </p:nvSpPr>
        <p:spPr>
          <a:xfrm>
            <a:off x="11239848" y="114300"/>
            <a:ext cx="7048145" cy="0"/>
          </a:xfrm>
          <a:prstGeom prst="line">
            <a:avLst/>
          </a:prstGeom>
          <a:ln w="276225" cap="flat">
            <a:solidFill>
              <a:srgbClr val="9B2D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4">
            <a:extLst>
              <a:ext uri="{FF2B5EF4-FFF2-40B4-BE49-F238E27FC236}">
                <a16:creationId xmlns:a16="http://schemas.microsoft.com/office/drawing/2014/main" id="{A4CA4ACB-E04A-4323-AC5D-9E049D47FA44}"/>
              </a:ext>
            </a:extLst>
          </p:cNvPr>
          <p:cNvSpPr/>
          <p:nvPr/>
        </p:nvSpPr>
        <p:spPr>
          <a:xfrm>
            <a:off x="6636029" y="114300"/>
            <a:ext cx="5002369" cy="0"/>
          </a:xfrm>
          <a:prstGeom prst="line">
            <a:avLst/>
          </a:prstGeom>
          <a:ln w="276225" cap="flat">
            <a:solidFill>
              <a:srgbClr val="E7573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9F6994D-62A7-47B6-9F33-CF87D51B09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9040" y="3404936"/>
            <a:ext cx="3430344" cy="310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0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1754" y="2438542"/>
            <a:ext cx="3388048" cy="2579037"/>
            <a:chOff x="0" y="0"/>
            <a:chExt cx="3133810" cy="23855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33810" cy="2385507"/>
            </a:xfrm>
            <a:custGeom>
              <a:avLst/>
              <a:gdLst/>
              <a:ahLst/>
              <a:cxnLst/>
              <a:rect l="l" t="t" r="r" b="b"/>
              <a:pathLst>
                <a:path w="3133810" h="2385507">
                  <a:moveTo>
                    <a:pt x="3009350" y="2385507"/>
                  </a:moveTo>
                  <a:lnTo>
                    <a:pt x="124460" y="2385507"/>
                  </a:lnTo>
                  <a:cubicBezTo>
                    <a:pt x="55880" y="2385507"/>
                    <a:pt x="0" y="2329627"/>
                    <a:pt x="0" y="22610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2261047"/>
                  </a:lnTo>
                  <a:cubicBezTo>
                    <a:pt x="3133810" y="2329627"/>
                    <a:pt x="3077930" y="2385507"/>
                    <a:pt x="3009350" y="2385507"/>
                  </a:cubicBezTo>
                  <a:close/>
                </a:path>
              </a:pathLst>
            </a:custGeom>
            <a:solidFill>
              <a:srgbClr val="AE5239"/>
            </a:solidFill>
          </p:spPr>
        </p:sp>
      </p:grpSp>
      <p:sp>
        <p:nvSpPr>
          <p:cNvPr id="10" name="AutoShape 10"/>
          <p:cNvSpPr/>
          <p:nvPr/>
        </p:nvSpPr>
        <p:spPr>
          <a:xfrm flipV="1">
            <a:off x="0" y="71438"/>
            <a:ext cx="7048145" cy="0"/>
          </a:xfrm>
          <a:prstGeom prst="line">
            <a:avLst/>
          </a:prstGeom>
          <a:ln w="276225" cap="flat">
            <a:solidFill>
              <a:srgbClr val="EB7D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1239848" y="71438"/>
            <a:ext cx="7048145" cy="0"/>
          </a:xfrm>
          <a:prstGeom prst="line">
            <a:avLst/>
          </a:prstGeom>
          <a:ln w="276225" cap="flat">
            <a:solidFill>
              <a:srgbClr val="9B2D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6636029" y="71438"/>
            <a:ext cx="5002369" cy="0"/>
          </a:xfrm>
          <a:prstGeom prst="line">
            <a:avLst/>
          </a:prstGeom>
          <a:ln w="276225" cap="flat">
            <a:solidFill>
              <a:srgbClr val="E757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407964" y="2735999"/>
            <a:ext cx="1495626" cy="1203979"/>
          </a:xfrm>
          <a:custGeom>
            <a:avLst/>
            <a:gdLst/>
            <a:ahLst/>
            <a:cxnLst/>
            <a:rect l="l" t="t" r="r" b="b"/>
            <a:pathLst>
              <a:path w="1495626" h="1203979">
                <a:moveTo>
                  <a:pt x="0" y="0"/>
                </a:moveTo>
                <a:lnTo>
                  <a:pt x="1495626" y="0"/>
                </a:lnTo>
                <a:lnTo>
                  <a:pt x="1495626" y="1203979"/>
                </a:lnTo>
                <a:lnTo>
                  <a:pt x="0" y="1203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12348" y="4203707"/>
            <a:ext cx="3086861" cy="505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20"/>
              </a:lnSpc>
              <a:spcBef>
                <a:spcPct val="0"/>
              </a:spcBef>
            </a:pPr>
            <a:r>
              <a:rPr lang="en-US" sz="2938">
                <a:solidFill>
                  <a:srgbClr val="FFFFFF"/>
                </a:solidFill>
                <a:latin typeface="Omnes Medium"/>
                <a:ea typeface="Omnes Medium"/>
                <a:cs typeface="Omnes Medium"/>
                <a:sym typeface="Omnes Medium"/>
              </a:rPr>
              <a:t>Co-construction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61754" y="566588"/>
            <a:ext cx="16226046" cy="80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6999" dirty="0" err="1">
                <a:solidFill>
                  <a:srgbClr val="9B2D1B"/>
                </a:solidFill>
                <a:latin typeface="Omnes Medium"/>
                <a:ea typeface="Omnes Medium"/>
                <a:cs typeface="Omnes Medium"/>
                <a:sym typeface="Omnes Medium"/>
              </a:rPr>
              <a:t>Agir</a:t>
            </a:r>
            <a:r>
              <a:rPr lang="en-US" sz="6999" dirty="0">
                <a:solidFill>
                  <a:srgbClr val="9B2D1B"/>
                </a:solidFill>
                <a:latin typeface="Omnes Medium"/>
                <a:ea typeface="Omnes Medium"/>
                <a:cs typeface="Omnes Medium"/>
                <a:sym typeface="Omnes Medium"/>
              </a:rPr>
              <a:t> ensemble </a:t>
            </a:r>
            <a:r>
              <a:rPr lang="en-US" sz="6999" dirty="0">
                <a:solidFill>
                  <a:srgbClr val="EB7D61"/>
                </a:solidFill>
                <a:latin typeface="Omnes Medium"/>
                <a:ea typeface="Omnes Medium"/>
                <a:cs typeface="Omnes Medium"/>
                <a:sym typeface="Omnes Medium"/>
              </a:rPr>
              <a:t>sans </a:t>
            </a:r>
            <a:r>
              <a:rPr lang="en-US" sz="6999" dirty="0" err="1">
                <a:solidFill>
                  <a:srgbClr val="EB7D61"/>
                </a:solidFill>
                <a:latin typeface="Omnes Medium"/>
                <a:ea typeface="Omnes Medium"/>
                <a:cs typeface="Omnes Medium"/>
                <a:sym typeface="Omnes Medium"/>
              </a:rPr>
              <a:t>remplacer</a:t>
            </a:r>
            <a:endParaRPr lang="en-US" sz="6999" dirty="0">
              <a:solidFill>
                <a:srgbClr val="EB7D61"/>
              </a:solidFill>
              <a:latin typeface="Omnes Medium"/>
              <a:ea typeface="Omnes Medium"/>
              <a:cs typeface="Omnes Medium"/>
              <a:sym typeface="Omnes Medium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15891909" y="9393260"/>
            <a:ext cx="2167110" cy="677579"/>
          </a:xfrm>
          <a:custGeom>
            <a:avLst/>
            <a:gdLst/>
            <a:ahLst/>
            <a:cxnLst/>
            <a:rect l="l" t="t" r="r" b="b"/>
            <a:pathLst>
              <a:path w="2167110" h="677579">
                <a:moveTo>
                  <a:pt x="0" y="0"/>
                </a:moveTo>
                <a:lnTo>
                  <a:pt x="2167110" y="0"/>
                </a:lnTo>
                <a:lnTo>
                  <a:pt x="2167110" y="677579"/>
                </a:lnTo>
                <a:lnTo>
                  <a:pt x="0" y="677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248960DF-D4D3-4F06-B2FA-02095535EBDA}"/>
              </a:ext>
            </a:extLst>
          </p:cNvPr>
          <p:cNvSpPr txBox="1"/>
          <p:nvPr/>
        </p:nvSpPr>
        <p:spPr>
          <a:xfrm>
            <a:off x="4237220" y="2496954"/>
            <a:ext cx="5095937" cy="2467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  <a:spcBef>
                <a:spcPct val="0"/>
              </a:spcBef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Omnes Medium"/>
                <a:ea typeface="Omnes Medium"/>
                <a:cs typeface="Omnes Medium"/>
                <a:sym typeface="Omnes Medium"/>
              </a:rPr>
              <a:t>Nous agissons au quotidien en </a:t>
            </a:r>
            <a:r>
              <a:rPr lang="fr-FR" sz="2800" b="1" dirty="0">
                <a:solidFill>
                  <a:srgbClr val="AE5239"/>
                </a:solidFill>
                <a:latin typeface="Omnes Medium"/>
                <a:ea typeface="Omnes Medium"/>
                <a:cs typeface="Omnes Medium"/>
                <a:sym typeface="Omnes Medium"/>
              </a:rPr>
              <a:t>concertation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Omnes Medium"/>
                <a:ea typeface="Omnes Medium"/>
                <a:cs typeface="Omnes Medium"/>
                <a:sym typeface="Omnes Medium"/>
              </a:rPr>
              <a:t> avec nos partenaires, dans une logique de </a:t>
            </a:r>
            <a:r>
              <a:rPr lang="fr-FR" sz="2800" b="1" dirty="0">
                <a:solidFill>
                  <a:srgbClr val="AE5239"/>
                </a:solidFill>
                <a:latin typeface="Omnes Medium"/>
                <a:ea typeface="Omnes Medium"/>
                <a:cs typeface="Omnes Medium"/>
                <a:sym typeface="Omnes Medium"/>
              </a:rPr>
              <a:t>renforcement de capacité, de formation continue, de compagnonnage et d’échanges</a:t>
            </a:r>
            <a:r>
              <a:rPr lang="fr-FR" sz="2800" dirty="0">
                <a:solidFill>
                  <a:srgbClr val="AE5239"/>
                </a:solidFill>
                <a:latin typeface="Omnes Medium"/>
                <a:ea typeface="Omnes Medium"/>
                <a:cs typeface="Omnes Medium"/>
                <a:sym typeface="Omnes Medium"/>
              </a:rPr>
              <a:t>.</a:t>
            </a:r>
            <a:endParaRPr lang="fr-FR" sz="2400" dirty="0">
              <a:solidFill>
                <a:srgbClr val="AE5239"/>
              </a:solidFill>
              <a:latin typeface="Omnes Medium"/>
              <a:ea typeface="Omnes Medium"/>
              <a:cs typeface="Omnes Medium"/>
              <a:sym typeface="Omnes Medium"/>
            </a:endParaRPr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4A1002D2-4B1D-407E-9415-6D87AC48C77E}"/>
              </a:ext>
            </a:extLst>
          </p:cNvPr>
          <p:cNvGrpSpPr/>
          <p:nvPr/>
        </p:nvGrpSpPr>
        <p:grpSpPr>
          <a:xfrm>
            <a:off x="461754" y="6280286"/>
            <a:ext cx="3388048" cy="2579037"/>
            <a:chOff x="0" y="0"/>
            <a:chExt cx="3133810" cy="2385507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F8F3B441-B387-4AF5-A038-076D84080712}"/>
                </a:ext>
              </a:extLst>
            </p:cNvPr>
            <p:cNvSpPr/>
            <p:nvPr/>
          </p:nvSpPr>
          <p:spPr>
            <a:xfrm>
              <a:off x="0" y="0"/>
              <a:ext cx="3133810" cy="2385507"/>
            </a:xfrm>
            <a:custGeom>
              <a:avLst/>
              <a:gdLst/>
              <a:ahLst/>
              <a:cxnLst/>
              <a:rect l="l" t="t" r="r" b="b"/>
              <a:pathLst>
                <a:path w="3133810" h="2385507">
                  <a:moveTo>
                    <a:pt x="3009350" y="2385507"/>
                  </a:moveTo>
                  <a:lnTo>
                    <a:pt x="124460" y="2385507"/>
                  </a:lnTo>
                  <a:cubicBezTo>
                    <a:pt x="55880" y="2385507"/>
                    <a:pt x="0" y="2329627"/>
                    <a:pt x="0" y="22610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2261047"/>
                  </a:lnTo>
                  <a:cubicBezTo>
                    <a:pt x="3133810" y="2329627"/>
                    <a:pt x="3077930" y="2385507"/>
                    <a:pt x="3009350" y="2385507"/>
                  </a:cubicBezTo>
                  <a:close/>
                </a:path>
              </a:pathLst>
            </a:custGeom>
            <a:solidFill>
              <a:srgbClr val="EB7D61"/>
            </a:solidFill>
          </p:spPr>
        </p:sp>
      </p:grpSp>
      <p:sp>
        <p:nvSpPr>
          <p:cNvPr id="30" name="Freeform 14">
            <a:extLst>
              <a:ext uri="{FF2B5EF4-FFF2-40B4-BE49-F238E27FC236}">
                <a16:creationId xmlns:a16="http://schemas.microsoft.com/office/drawing/2014/main" id="{E5F26F5E-B448-4DAE-9642-338461682579}"/>
              </a:ext>
            </a:extLst>
          </p:cNvPr>
          <p:cNvSpPr/>
          <p:nvPr/>
        </p:nvSpPr>
        <p:spPr>
          <a:xfrm>
            <a:off x="1315568" y="6541010"/>
            <a:ext cx="1715203" cy="1063426"/>
          </a:xfrm>
          <a:custGeom>
            <a:avLst/>
            <a:gdLst/>
            <a:ahLst/>
            <a:cxnLst/>
            <a:rect l="l" t="t" r="r" b="b"/>
            <a:pathLst>
              <a:path w="1715203" h="1063426">
                <a:moveTo>
                  <a:pt x="0" y="0"/>
                </a:moveTo>
                <a:lnTo>
                  <a:pt x="1715203" y="0"/>
                </a:lnTo>
                <a:lnTo>
                  <a:pt x="1715203" y="1063425"/>
                </a:lnTo>
                <a:lnTo>
                  <a:pt x="0" y="10634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20">
            <a:extLst>
              <a:ext uri="{FF2B5EF4-FFF2-40B4-BE49-F238E27FC236}">
                <a16:creationId xmlns:a16="http://schemas.microsoft.com/office/drawing/2014/main" id="{35E764BD-512F-49BD-8DB0-9EE5E5D47C06}"/>
              </a:ext>
            </a:extLst>
          </p:cNvPr>
          <p:cNvSpPr txBox="1"/>
          <p:nvPr/>
        </p:nvSpPr>
        <p:spPr>
          <a:xfrm>
            <a:off x="612347" y="7972749"/>
            <a:ext cx="3086861" cy="505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20"/>
              </a:lnSpc>
              <a:spcBef>
                <a:spcPct val="0"/>
              </a:spcBef>
            </a:pPr>
            <a:r>
              <a:rPr lang="en-US" sz="2938">
                <a:solidFill>
                  <a:srgbClr val="FFFFFF"/>
                </a:solidFill>
                <a:latin typeface="Omnes Medium"/>
                <a:ea typeface="Omnes Medium"/>
                <a:cs typeface="Omnes Medium"/>
                <a:sym typeface="Omnes Medium"/>
              </a:rPr>
              <a:t>Expertise</a:t>
            </a:r>
          </a:p>
        </p:txBody>
      </p:sp>
      <p:sp>
        <p:nvSpPr>
          <p:cNvPr id="32" name="TextBox 21">
            <a:extLst>
              <a:ext uri="{FF2B5EF4-FFF2-40B4-BE49-F238E27FC236}">
                <a16:creationId xmlns:a16="http://schemas.microsoft.com/office/drawing/2014/main" id="{246534C7-F865-4CE0-BA38-0084356E34E7}"/>
              </a:ext>
            </a:extLst>
          </p:cNvPr>
          <p:cNvSpPr txBox="1"/>
          <p:nvPr/>
        </p:nvSpPr>
        <p:spPr>
          <a:xfrm>
            <a:off x="4267200" y="6338698"/>
            <a:ext cx="5095935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  <a:spcBef>
                <a:spcPct val="0"/>
              </a:spcBef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Omnes Medium"/>
                <a:ea typeface="Omnes Medium"/>
                <a:cs typeface="Omnes Medium"/>
                <a:sym typeface="Omnes Medium"/>
              </a:rPr>
              <a:t>Nous sommes un </a:t>
            </a:r>
            <a:r>
              <a:rPr lang="fr-FR" sz="2800" b="1" dirty="0">
                <a:solidFill>
                  <a:srgbClr val="EB7D61"/>
                </a:solidFill>
                <a:latin typeface="Omnes Medium"/>
                <a:ea typeface="Omnes Medium"/>
                <a:cs typeface="Omnes Medium"/>
                <a:sym typeface="Omnes Medium"/>
              </a:rPr>
              <a:t>réseau d’</a:t>
            </a:r>
            <a:r>
              <a:rPr lang="fr-FR" sz="2800" b="1" dirty="0" err="1">
                <a:solidFill>
                  <a:srgbClr val="EB7D61"/>
                </a:solidFill>
                <a:latin typeface="Omnes Medium"/>
                <a:ea typeface="Omnes Medium"/>
                <a:cs typeface="Omnes Medium"/>
                <a:sym typeface="Omnes Medium"/>
              </a:rPr>
              <a:t>expert·es</a:t>
            </a:r>
            <a:r>
              <a:rPr lang="fr-FR" sz="2800" b="1" dirty="0">
                <a:solidFill>
                  <a:schemeClr val="bg1">
                    <a:lumMod val="50000"/>
                  </a:schemeClr>
                </a:solidFill>
                <a:latin typeface="Omnes Medium"/>
                <a:ea typeface="Omnes Medium"/>
                <a:cs typeface="Omnes Medium"/>
                <a:sym typeface="Omnes Medium"/>
              </a:rPr>
              <a:t>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Omnes Medium"/>
                <a:ea typeface="Omnes Medium"/>
                <a:cs typeface="Omnes Medium"/>
                <a:sym typeface="Omnes Medium"/>
              </a:rPr>
              <a:t>qui s’appuie sur des données scientifiques et issues de l’expérience pour contribuer à l’amélioration continue des systèmes de santé.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1C177CF5-2BE0-49EF-B170-BE57E1B4FA5C}"/>
              </a:ext>
            </a:extLst>
          </p:cNvPr>
          <p:cNvGrpSpPr/>
          <p:nvPr/>
        </p:nvGrpSpPr>
        <p:grpSpPr>
          <a:xfrm>
            <a:off x="9621914" y="2438542"/>
            <a:ext cx="3388048" cy="2579037"/>
            <a:chOff x="0" y="0"/>
            <a:chExt cx="3133810" cy="2385507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B89BBCE8-DEBC-4AF3-9CEA-20F9451B7C53}"/>
                </a:ext>
              </a:extLst>
            </p:cNvPr>
            <p:cNvSpPr/>
            <p:nvPr/>
          </p:nvSpPr>
          <p:spPr>
            <a:xfrm>
              <a:off x="0" y="0"/>
              <a:ext cx="3133810" cy="2385507"/>
            </a:xfrm>
            <a:custGeom>
              <a:avLst/>
              <a:gdLst/>
              <a:ahLst/>
              <a:cxnLst/>
              <a:rect l="l" t="t" r="r" b="b"/>
              <a:pathLst>
                <a:path w="3133810" h="2385507">
                  <a:moveTo>
                    <a:pt x="3009350" y="2385507"/>
                  </a:moveTo>
                  <a:lnTo>
                    <a:pt x="124460" y="2385507"/>
                  </a:lnTo>
                  <a:cubicBezTo>
                    <a:pt x="55880" y="2385507"/>
                    <a:pt x="0" y="2329627"/>
                    <a:pt x="0" y="22610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2261047"/>
                  </a:lnTo>
                  <a:cubicBezTo>
                    <a:pt x="3133810" y="2329627"/>
                    <a:pt x="3077930" y="2385507"/>
                    <a:pt x="3009350" y="2385507"/>
                  </a:cubicBezTo>
                  <a:close/>
                </a:path>
              </a:pathLst>
            </a:custGeom>
            <a:solidFill>
              <a:srgbClr val="6C9EB9"/>
            </a:solidFill>
          </p:spPr>
        </p:sp>
      </p:grpSp>
      <p:sp>
        <p:nvSpPr>
          <p:cNvPr id="38" name="Freeform 15">
            <a:extLst>
              <a:ext uri="{FF2B5EF4-FFF2-40B4-BE49-F238E27FC236}">
                <a16:creationId xmlns:a16="http://schemas.microsoft.com/office/drawing/2014/main" id="{ACAEB76B-D851-4A3F-8BBE-42E8D7F0A03D}"/>
              </a:ext>
            </a:extLst>
          </p:cNvPr>
          <p:cNvSpPr/>
          <p:nvPr/>
        </p:nvSpPr>
        <p:spPr>
          <a:xfrm>
            <a:off x="10653956" y="2763630"/>
            <a:ext cx="1203979" cy="1203979"/>
          </a:xfrm>
          <a:custGeom>
            <a:avLst/>
            <a:gdLst/>
            <a:ahLst/>
            <a:cxnLst/>
            <a:rect l="l" t="t" r="r" b="b"/>
            <a:pathLst>
              <a:path w="1203979" h="1203979">
                <a:moveTo>
                  <a:pt x="0" y="0"/>
                </a:moveTo>
                <a:lnTo>
                  <a:pt x="1203979" y="0"/>
                </a:lnTo>
                <a:lnTo>
                  <a:pt x="1203979" y="1203979"/>
                </a:lnTo>
                <a:lnTo>
                  <a:pt x="0" y="12039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22">
            <a:extLst>
              <a:ext uri="{FF2B5EF4-FFF2-40B4-BE49-F238E27FC236}">
                <a16:creationId xmlns:a16="http://schemas.microsoft.com/office/drawing/2014/main" id="{F017C3C7-2D6A-4B8C-973F-4970472F0584}"/>
              </a:ext>
            </a:extLst>
          </p:cNvPr>
          <p:cNvSpPr txBox="1"/>
          <p:nvPr/>
        </p:nvSpPr>
        <p:spPr>
          <a:xfrm>
            <a:off x="9712516" y="4099884"/>
            <a:ext cx="3086861" cy="505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20"/>
              </a:lnSpc>
              <a:spcBef>
                <a:spcPct val="0"/>
              </a:spcBef>
            </a:pPr>
            <a:r>
              <a:rPr lang="en-US" sz="2938">
                <a:solidFill>
                  <a:srgbClr val="FFFFFF"/>
                </a:solidFill>
                <a:latin typeface="Omnes Medium"/>
                <a:ea typeface="Omnes Medium"/>
                <a:cs typeface="Omnes Medium"/>
                <a:sym typeface="Omnes Medium"/>
              </a:rPr>
              <a:t>Responsabilité</a:t>
            </a:r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92BB2D26-B997-47CC-82BE-ED21DD1B4D59}"/>
              </a:ext>
            </a:extLst>
          </p:cNvPr>
          <p:cNvSpPr txBox="1"/>
          <p:nvPr/>
        </p:nvSpPr>
        <p:spPr>
          <a:xfrm>
            <a:off x="13367441" y="2496954"/>
            <a:ext cx="4690648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  <a:spcBef>
                <a:spcPct val="0"/>
              </a:spcBef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Omnes Medium"/>
                <a:ea typeface="Omnes Medium"/>
                <a:cs typeface="Omnes Medium"/>
                <a:sym typeface="Omnes Medium"/>
              </a:rPr>
              <a:t>Nous œuvrons pour la </a:t>
            </a:r>
            <a:r>
              <a:rPr lang="fr-FR" sz="2800" b="1" dirty="0">
                <a:solidFill>
                  <a:srgbClr val="6C9EB9"/>
                </a:solidFill>
                <a:latin typeface="Omnes Medium"/>
                <a:ea typeface="Omnes Medium"/>
                <a:cs typeface="Omnes Medium"/>
                <a:sym typeface="Omnes Medium"/>
              </a:rPr>
              <a:t>réduction des inégalités sociales et territoriales de santé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Omnes Medium"/>
                <a:ea typeface="Omnes Medium"/>
                <a:cs typeface="Omnes Medium"/>
                <a:sym typeface="Omnes Medium"/>
              </a:rPr>
              <a:t>et sommes redevables, avec nos partenaires, de nos actions auprès des populations concernées.</a:t>
            </a:r>
          </a:p>
        </p:txBody>
      </p:sp>
      <p:grpSp>
        <p:nvGrpSpPr>
          <p:cNvPr id="41" name="Group 8">
            <a:extLst>
              <a:ext uri="{FF2B5EF4-FFF2-40B4-BE49-F238E27FC236}">
                <a16:creationId xmlns:a16="http://schemas.microsoft.com/office/drawing/2014/main" id="{A5A6D937-9A8D-4742-A83F-81FCCFBDE29A}"/>
              </a:ext>
            </a:extLst>
          </p:cNvPr>
          <p:cNvGrpSpPr/>
          <p:nvPr/>
        </p:nvGrpSpPr>
        <p:grpSpPr>
          <a:xfrm>
            <a:off x="9545824" y="6280286"/>
            <a:ext cx="3388048" cy="2579037"/>
            <a:chOff x="0" y="0"/>
            <a:chExt cx="3133810" cy="2385507"/>
          </a:xfrm>
        </p:grpSpPr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E6F7FBAB-93EF-4BB6-9637-3837A7510298}"/>
                </a:ext>
              </a:extLst>
            </p:cNvPr>
            <p:cNvSpPr/>
            <p:nvPr/>
          </p:nvSpPr>
          <p:spPr>
            <a:xfrm>
              <a:off x="0" y="0"/>
              <a:ext cx="3133810" cy="2385507"/>
            </a:xfrm>
            <a:custGeom>
              <a:avLst/>
              <a:gdLst/>
              <a:ahLst/>
              <a:cxnLst/>
              <a:rect l="l" t="t" r="r" b="b"/>
              <a:pathLst>
                <a:path w="3133810" h="2385507">
                  <a:moveTo>
                    <a:pt x="3009350" y="2385507"/>
                  </a:moveTo>
                  <a:lnTo>
                    <a:pt x="124460" y="2385507"/>
                  </a:lnTo>
                  <a:cubicBezTo>
                    <a:pt x="55880" y="2385507"/>
                    <a:pt x="0" y="2329627"/>
                    <a:pt x="0" y="22610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2261047"/>
                  </a:lnTo>
                  <a:cubicBezTo>
                    <a:pt x="3133810" y="2329627"/>
                    <a:pt x="3077930" y="2385507"/>
                    <a:pt x="3009350" y="2385507"/>
                  </a:cubicBezTo>
                  <a:close/>
                </a:path>
              </a:pathLst>
            </a:custGeom>
            <a:solidFill>
              <a:srgbClr val="E7573E"/>
            </a:solidFill>
          </p:spPr>
        </p:sp>
      </p:grpSp>
      <p:sp>
        <p:nvSpPr>
          <p:cNvPr id="43" name="Freeform 16">
            <a:extLst>
              <a:ext uri="{FF2B5EF4-FFF2-40B4-BE49-F238E27FC236}">
                <a16:creationId xmlns:a16="http://schemas.microsoft.com/office/drawing/2014/main" id="{3004F3E1-4502-48AC-B584-1B41220192BF}"/>
              </a:ext>
            </a:extLst>
          </p:cNvPr>
          <p:cNvSpPr/>
          <p:nvPr/>
        </p:nvSpPr>
        <p:spPr>
          <a:xfrm>
            <a:off x="10647383" y="6596873"/>
            <a:ext cx="1203979" cy="1203979"/>
          </a:xfrm>
          <a:custGeom>
            <a:avLst/>
            <a:gdLst/>
            <a:ahLst/>
            <a:cxnLst/>
            <a:rect l="l" t="t" r="r" b="b"/>
            <a:pathLst>
              <a:path w="1203979" h="1203979">
                <a:moveTo>
                  <a:pt x="0" y="0"/>
                </a:moveTo>
                <a:lnTo>
                  <a:pt x="1203979" y="0"/>
                </a:lnTo>
                <a:lnTo>
                  <a:pt x="1203979" y="1203979"/>
                </a:lnTo>
                <a:lnTo>
                  <a:pt x="0" y="12039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24">
            <a:extLst>
              <a:ext uri="{FF2B5EF4-FFF2-40B4-BE49-F238E27FC236}">
                <a16:creationId xmlns:a16="http://schemas.microsoft.com/office/drawing/2014/main" id="{BC1A2734-F65C-422D-A5E7-4AFBC0A738C9}"/>
              </a:ext>
            </a:extLst>
          </p:cNvPr>
          <p:cNvSpPr txBox="1"/>
          <p:nvPr/>
        </p:nvSpPr>
        <p:spPr>
          <a:xfrm>
            <a:off x="9705943" y="7939262"/>
            <a:ext cx="3086861" cy="505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20"/>
              </a:lnSpc>
              <a:spcBef>
                <a:spcPct val="0"/>
              </a:spcBef>
            </a:pPr>
            <a:r>
              <a:rPr lang="en-US" sz="2938">
                <a:solidFill>
                  <a:srgbClr val="FFFFFF"/>
                </a:solidFill>
                <a:latin typeface="Omnes Medium"/>
                <a:ea typeface="Omnes Medium"/>
                <a:cs typeface="Omnes Medium"/>
                <a:sym typeface="Omnes Medium"/>
              </a:rPr>
              <a:t>Justice</a:t>
            </a:r>
          </a:p>
        </p:txBody>
      </p:sp>
      <p:sp>
        <p:nvSpPr>
          <p:cNvPr id="45" name="TextBox 25">
            <a:extLst>
              <a:ext uri="{FF2B5EF4-FFF2-40B4-BE49-F238E27FC236}">
                <a16:creationId xmlns:a16="http://schemas.microsoft.com/office/drawing/2014/main" id="{7D17BC09-45D7-4D4D-842C-8B81BAB4B177}"/>
              </a:ext>
            </a:extLst>
          </p:cNvPr>
          <p:cNvSpPr txBox="1"/>
          <p:nvPr/>
        </p:nvSpPr>
        <p:spPr>
          <a:xfrm>
            <a:off x="13456484" y="6338698"/>
            <a:ext cx="4369761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50"/>
              </a:lnSpc>
              <a:spcBef>
                <a:spcPct val="0"/>
              </a:spcBef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Omnes Medium"/>
                <a:ea typeface="Omnes Medium"/>
                <a:cs typeface="Omnes Medium"/>
                <a:sym typeface="Omnes Medium"/>
              </a:rPr>
              <a:t>Nous visons l’adaptation des systèmes de santé pour un </a:t>
            </a:r>
            <a:r>
              <a:rPr lang="fr-FR" sz="2800" b="1" dirty="0">
                <a:solidFill>
                  <a:srgbClr val="E7573E"/>
                </a:solidFill>
                <a:latin typeface="Omnes Medium"/>
                <a:ea typeface="Omnes Medium"/>
                <a:cs typeface="Omnes Medium"/>
                <a:sym typeface="Omnes Medium"/>
              </a:rPr>
              <a:t>juste accès de </a:t>
            </a:r>
            <a:r>
              <a:rPr lang="fr-FR" sz="2800" b="1" dirty="0" err="1">
                <a:solidFill>
                  <a:srgbClr val="E7573E"/>
                </a:solidFill>
                <a:latin typeface="Omnes Medium"/>
                <a:ea typeface="Omnes Medium"/>
                <a:cs typeface="Omnes Medium"/>
                <a:sym typeface="Omnes Medium"/>
              </a:rPr>
              <a:t>tous·tes</a:t>
            </a:r>
            <a:r>
              <a:rPr lang="fr-FR" sz="2800" b="1" dirty="0">
                <a:solidFill>
                  <a:srgbClr val="E7573E"/>
                </a:solidFill>
                <a:latin typeface="Omnes Medium"/>
                <a:ea typeface="Omnes Medium"/>
                <a:cs typeface="Omnes Medium"/>
                <a:sym typeface="Omnes Medium"/>
              </a:rPr>
              <a:t> au droit à la Santé</a:t>
            </a:r>
            <a:r>
              <a:rPr lang="fr-FR" sz="2400" dirty="0">
                <a:solidFill>
                  <a:srgbClr val="E7573E"/>
                </a:solidFill>
                <a:latin typeface="Omnes Medium"/>
                <a:ea typeface="Omnes Medium"/>
                <a:cs typeface="Omnes Medium"/>
                <a:sym typeface="Omnes Medium"/>
              </a:rPr>
              <a:t> </a:t>
            </a: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Omnes Medium"/>
                <a:ea typeface="Omnes Medium"/>
                <a:cs typeface="Omnes Medium"/>
                <a:sym typeface="Omnes Medium"/>
              </a:rPr>
              <a:t>et dans le respect d’un cadre éthique et des réalités locales.</a:t>
            </a:r>
          </a:p>
        </p:txBody>
      </p:sp>
    </p:spTree>
    <p:extLst>
      <p:ext uri="{BB962C8B-B14F-4D97-AF65-F5344CB8AC3E}">
        <p14:creationId xmlns:p14="http://schemas.microsoft.com/office/powerpoint/2010/main" val="403630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/>
      <p:bldP spid="31" grpId="0"/>
      <p:bldP spid="32" grpId="0"/>
      <p:bldP spid="39" grpId="0"/>
      <p:bldP spid="40" grpId="0"/>
      <p:bldP spid="44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09C81A26-8B00-4EC4-8F12-00DB56502D37}"/>
              </a:ext>
            </a:extLst>
          </p:cNvPr>
          <p:cNvSpPr/>
          <p:nvPr/>
        </p:nvSpPr>
        <p:spPr>
          <a:xfrm>
            <a:off x="12363181" y="3270516"/>
            <a:ext cx="4211018" cy="1704802"/>
          </a:xfrm>
          <a:custGeom>
            <a:avLst/>
            <a:gdLst>
              <a:gd name="connsiteX0" fmla="*/ 0 w 2325654"/>
              <a:gd name="connsiteY0" fmla="*/ 150650 h 1506496"/>
              <a:gd name="connsiteX1" fmla="*/ 150650 w 2325654"/>
              <a:gd name="connsiteY1" fmla="*/ 0 h 1506496"/>
              <a:gd name="connsiteX2" fmla="*/ 2175004 w 2325654"/>
              <a:gd name="connsiteY2" fmla="*/ 0 h 1506496"/>
              <a:gd name="connsiteX3" fmla="*/ 2325654 w 2325654"/>
              <a:gd name="connsiteY3" fmla="*/ 150650 h 1506496"/>
              <a:gd name="connsiteX4" fmla="*/ 2325654 w 2325654"/>
              <a:gd name="connsiteY4" fmla="*/ 1355846 h 1506496"/>
              <a:gd name="connsiteX5" fmla="*/ 2175004 w 2325654"/>
              <a:gd name="connsiteY5" fmla="*/ 1506496 h 1506496"/>
              <a:gd name="connsiteX6" fmla="*/ 150650 w 2325654"/>
              <a:gd name="connsiteY6" fmla="*/ 1506496 h 1506496"/>
              <a:gd name="connsiteX7" fmla="*/ 0 w 2325654"/>
              <a:gd name="connsiteY7" fmla="*/ 1355846 h 1506496"/>
              <a:gd name="connsiteX8" fmla="*/ 0 w 2325654"/>
              <a:gd name="connsiteY8" fmla="*/ 150650 h 1506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5654" h="1506496">
                <a:moveTo>
                  <a:pt x="0" y="150650"/>
                </a:moveTo>
                <a:cubicBezTo>
                  <a:pt x="0" y="67448"/>
                  <a:pt x="67448" y="0"/>
                  <a:pt x="150650" y="0"/>
                </a:cubicBezTo>
                <a:lnTo>
                  <a:pt x="2175004" y="0"/>
                </a:lnTo>
                <a:cubicBezTo>
                  <a:pt x="2258206" y="0"/>
                  <a:pt x="2325654" y="67448"/>
                  <a:pt x="2325654" y="150650"/>
                </a:cubicBezTo>
                <a:lnTo>
                  <a:pt x="2325654" y="1355846"/>
                </a:lnTo>
                <a:cubicBezTo>
                  <a:pt x="2325654" y="1439048"/>
                  <a:pt x="2258206" y="1506496"/>
                  <a:pt x="2175004" y="1506496"/>
                </a:cubicBezTo>
                <a:lnTo>
                  <a:pt x="150650" y="1506496"/>
                </a:lnTo>
                <a:cubicBezTo>
                  <a:pt x="67448" y="1506496"/>
                  <a:pt x="0" y="1439048"/>
                  <a:pt x="0" y="1355846"/>
                </a:cubicBezTo>
                <a:lnTo>
                  <a:pt x="0" y="150650"/>
                </a:lnTo>
                <a:close/>
              </a:path>
            </a:pathLst>
          </a:custGeom>
          <a:ln>
            <a:solidFill>
              <a:srgbClr val="E7573E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935" tIns="123935" rIns="124200" bIns="124200" numCol="1" spcCol="1270" anchor="ctr" anchorCtr="0">
            <a:spAutoFit/>
          </a:bodyPr>
          <a:lstStyle/>
          <a:p>
            <a:pPr marL="0" lvl="1" algn="ctr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2100" spc="13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Arial"/>
              </a:rPr>
              <a:t>Pour accompagner les populations et porter le plaidoyer pour des </a:t>
            </a:r>
            <a:r>
              <a:rPr lang="fr-FR" sz="2100" b="1" spc="131" dirty="0">
                <a:solidFill>
                  <a:srgbClr val="E7573E"/>
                </a:solidFill>
                <a:latin typeface="Arial"/>
              </a:rPr>
              <a:t>environnements favorables à la santé</a:t>
            </a: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4F9E1F1D-96BD-4034-8A7B-154E53B77DA7}"/>
              </a:ext>
            </a:extLst>
          </p:cNvPr>
          <p:cNvSpPr/>
          <p:nvPr/>
        </p:nvSpPr>
        <p:spPr>
          <a:xfrm>
            <a:off x="1329990" y="3270516"/>
            <a:ext cx="3826989" cy="1704802"/>
          </a:xfrm>
          <a:custGeom>
            <a:avLst/>
            <a:gdLst>
              <a:gd name="connsiteX0" fmla="*/ 0 w 2325654"/>
              <a:gd name="connsiteY0" fmla="*/ 150650 h 1506496"/>
              <a:gd name="connsiteX1" fmla="*/ 150650 w 2325654"/>
              <a:gd name="connsiteY1" fmla="*/ 0 h 1506496"/>
              <a:gd name="connsiteX2" fmla="*/ 2175004 w 2325654"/>
              <a:gd name="connsiteY2" fmla="*/ 0 h 1506496"/>
              <a:gd name="connsiteX3" fmla="*/ 2325654 w 2325654"/>
              <a:gd name="connsiteY3" fmla="*/ 150650 h 1506496"/>
              <a:gd name="connsiteX4" fmla="*/ 2325654 w 2325654"/>
              <a:gd name="connsiteY4" fmla="*/ 1355846 h 1506496"/>
              <a:gd name="connsiteX5" fmla="*/ 2175004 w 2325654"/>
              <a:gd name="connsiteY5" fmla="*/ 1506496 h 1506496"/>
              <a:gd name="connsiteX6" fmla="*/ 150650 w 2325654"/>
              <a:gd name="connsiteY6" fmla="*/ 1506496 h 1506496"/>
              <a:gd name="connsiteX7" fmla="*/ 0 w 2325654"/>
              <a:gd name="connsiteY7" fmla="*/ 1355846 h 1506496"/>
              <a:gd name="connsiteX8" fmla="*/ 0 w 2325654"/>
              <a:gd name="connsiteY8" fmla="*/ 150650 h 1506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5654" h="1506496">
                <a:moveTo>
                  <a:pt x="0" y="150650"/>
                </a:moveTo>
                <a:cubicBezTo>
                  <a:pt x="0" y="67448"/>
                  <a:pt x="67448" y="0"/>
                  <a:pt x="150650" y="0"/>
                </a:cubicBezTo>
                <a:lnTo>
                  <a:pt x="2175004" y="0"/>
                </a:lnTo>
                <a:cubicBezTo>
                  <a:pt x="2258206" y="0"/>
                  <a:pt x="2325654" y="67448"/>
                  <a:pt x="2325654" y="150650"/>
                </a:cubicBezTo>
                <a:lnTo>
                  <a:pt x="2325654" y="1355846"/>
                </a:lnTo>
                <a:cubicBezTo>
                  <a:pt x="2325654" y="1439048"/>
                  <a:pt x="2258206" y="1506496"/>
                  <a:pt x="2175004" y="1506496"/>
                </a:cubicBezTo>
                <a:lnTo>
                  <a:pt x="150650" y="1506496"/>
                </a:lnTo>
                <a:cubicBezTo>
                  <a:pt x="67448" y="1506496"/>
                  <a:pt x="0" y="1439048"/>
                  <a:pt x="0" y="1355846"/>
                </a:cubicBezTo>
                <a:lnTo>
                  <a:pt x="0" y="150650"/>
                </a:lnTo>
                <a:close/>
              </a:path>
            </a:pathLst>
          </a:custGeom>
          <a:ln>
            <a:solidFill>
              <a:srgbClr val="ED8A71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935" tIns="123935" rIns="124200" bIns="124200" numCol="1" spcCol="1270" anchor="ctr" anchorCtr="0">
            <a:spAutoFit/>
          </a:bodyPr>
          <a:lstStyle/>
          <a:p>
            <a:pPr marL="0" lvl="1" algn="ctr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2100" spc="13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Arial"/>
              </a:rPr>
              <a:t>Pour viser l’acquisition d’aptitudes individuelles et un </a:t>
            </a:r>
            <a:r>
              <a:rPr lang="fr-FR" sz="2100" b="1" spc="131" dirty="0">
                <a:solidFill>
                  <a:srgbClr val="ED8A71"/>
                </a:solidFill>
                <a:latin typeface="Arial"/>
              </a:rPr>
              <a:t>plus grand pouvoir d’agir sur sa santé et ses droits</a:t>
            </a: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F1676532-36F3-448A-9B27-422A8EB7FFE9}"/>
              </a:ext>
            </a:extLst>
          </p:cNvPr>
          <p:cNvSpPr/>
          <p:nvPr/>
        </p:nvSpPr>
        <p:spPr>
          <a:xfrm>
            <a:off x="12363181" y="7539369"/>
            <a:ext cx="4211018" cy="1413954"/>
          </a:xfrm>
          <a:custGeom>
            <a:avLst/>
            <a:gdLst>
              <a:gd name="connsiteX0" fmla="*/ 0 w 2325654"/>
              <a:gd name="connsiteY0" fmla="*/ 150650 h 1506496"/>
              <a:gd name="connsiteX1" fmla="*/ 150650 w 2325654"/>
              <a:gd name="connsiteY1" fmla="*/ 0 h 1506496"/>
              <a:gd name="connsiteX2" fmla="*/ 2175004 w 2325654"/>
              <a:gd name="connsiteY2" fmla="*/ 0 h 1506496"/>
              <a:gd name="connsiteX3" fmla="*/ 2325654 w 2325654"/>
              <a:gd name="connsiteY3" fmla="*/ 150650 h 1506496"/>
              <a:gd name="connsiteX4" fmla="*/ 2325654 w 2325654"/>
              <a:gd name="connsiteY4" fmla="*/ 1355846 h 1506496"/>
              <a:gd name="connsiteX5" fmla="*/ 2175004 w 2325654"/>
              <a:gd name="connsiteY5" fmla="*/ 1506496 h 1506496"/>
              <a:gd name="connsiteX6" fmla="*/ 150650 w 2325654"/>
              <a:gd name="connsiteY6" fmla="*/ 1506496 h 1506496"/>
              <a:gd name="connsiteX7" fmla="*/ 0 w 2325654"/>
              <a:gd name="connsiteY7" fmla="*/ 1355846 h 1506496"/>
              <a:gd name="connsiteX8" fmla="*/ 0 w 2325654"/>
              <a:gd name="connsiteY8" fmla="*/ 150650 h 1506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5654" h="1506496">
                <a:moveTo>
                  <a:pt x="0" y="150650"/>
                </a:moveTo>
                <a:cubicBezTo>
                  <a:pt x="0" y="67448"/>
                  <a:pt x="67448" y="0"/>
                  <a:pt x="150650" y="0"/>
                </a:cubicBezTo>
                <a:lnTo>
                  <a:pt x="2175004" y="0"/>
                </a:lnTo>
                <a:cubicBezTo>
                  <a:pt x="2258206" y="0"/>
                  <a:pt x="2325654" y="67448"/>
                  <a:pt x="2325654" y="150650"/>
                </a:cubicBezTo>
                <a:lnTo>
                  <a:pt x="2325654" y="1355846"/>
                </a:lnTo>
                <a:cubicBezTo>
                  <a:pt x="2325654" y="1439048"/>
                  <a:pt x="2258206" y="1506496"/>
                  <a:pt x="2175004" y="1506496"/>
                </a:cubicBezTo>
                <a:lnTo>
                  <a:pt x="150650" y="1506496"/>
                </a:lnTo>
                <a:cubicBezTo>
                  <a:pt x="67448" y="1506496"/>
                  <a:pt x="0" y="1439048"/>
                  <a:pt x="0" y="1355846"/>
                </a:cubicBezTo>
                <a:lnTo>
                  <a:pt x="0" y="150650"/>
                </a:lnTo>
                <a:close/>
              </a:path>
            </a:pathLst>
          </a:custGeom>
          <a:ln>
            <a:solidFill>
              <a:srgbClr val="6C9EB9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935" tIns="123935" rIns="124200" bIns="124200" numCol="1" spcCol="1270" anchor="ctr" anchorCtr="0">
            <a:spAutoFit/>
          </a:bodyPr>
          <a:lstStyle/>
          <a:p>
            <a:pPr marL="0" lvl="1" algn="ctr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2100" spc="13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Arial"/>
              </a:rPr>
              <a:t>Pour offrir une meilleure qualité des soins à toutes et tous et </a:t>
            </a:r>
            <a:r>
              <a:rPr lang="fr-FR" sz="2100" b="1" spc="131" dirty="0">
                <a:solidFill>
                  <a:srgbClr val="6C9EB9"/>
                </a:solidFill>
                <a:latin typeface="Arial"/>
              </a:rPr>
              <a:t>garantir les droits à la santé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B7661657-3467-4C9F-BBC3-A642405FC933}"/>
              </a:ext>
            </a:extLst>
          </p:cNvPr>
          <p:cNvSpPr/>
          <p:nvPr/>
        </p:nvSpPr>
        <p:spPr>
          <a:xfrm>
            <a:off x="1329990" y="7393943"/>
            <a:ext cx="3826989" cy="1704802"/>
          </a:xfrm>
          <a:custGeom>
            <a:avLst/>
            <a:gdLst>
              <a:gd name="connsiteX0" fmla="*/ 0 w 2325654"/>
              <a:gd name="connsiteY0" fmla="*/ 150650 h 1506496"/>
              <a:gd name="connsiteX1" fmla="*/ 150650 w 2325654"/>
              <a:gd name="connsiteY1" fmla="*/ 0 h 1506496"/>
              <a:gd name="connsiteX2" fmla="*/ 2175004 w 2325654"/>
              <a:gd name="connsiteY2" fmla="*/ 0 h 1506496"/>
              <a:gd name="connsiteX3" fmla="*/ 2325654 w 2325654"/>
              <a:gd name="connsiteY3" fmla="*/ 150650 h 1506496"/>
              <a:gd name="connsiteX4" fmla="*/ 2325654 w 2325654"/>
              <a:gd name="connsiteY4" fmla="*/ 1355846 h 1506496"/>
              <a:gd name="connsiteX5" fmla="*/ 2175004 w 2325654"/>
              <a:gd name="connsiteY5" fmla="*/ 1506496 h 1506496"/>
              <a:gd name="connsiteX6" fmla="*/ 150650 w 2325654"/>
              <a:gd name="connsiteY6" fmla="*/ 1506496 h 1506496"/>
              <a:gd name="connsiteX7" fmla="*/ 0 w 2325654"/>
              <a:gd name="connsiteY7" fmla="*/ 1355846 h 1506496"/>
              <a:gd name="connsiteX8" fmla="*/ 0 w 2325654"/>
              <a:gd name="connsiteY8" fmla="*/ 150650 h 1506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5654" h="1506496">
                <a:moveTo>
                  <a:pt x="0" y="150650"/>
                </a:moveTo>
                <a:cubicBezTo>
                  <a:pt x="0" y="67448"/>
                  <a:pt x="67448" y="0"/>
                  <a:pt x="150650" y="0"/>
                </a:cubicBezTo>
                <a:lnTo>
                  <a:pt x="2175004" y="0"/>
                </a:lnTo>
                <a:cubicBezTo>
                  <a:pt x="2258206" y="0"/>
                  <a:pt x="2325654" y="67448"/>
                  <a:pt x="2325654" y="150650"/>
                </a:cubicBezTo>
                <a:lnTo>
                  <a:pt x="2325654" y="1355846"/>
                </a:lnTo>
                <a:cubicBezTo>
                  <a:pt x="2325654" y="1439048"/>
                  <a:pt x="2258206" y="1506496"/>
                  <a:pt x="2175004" y="1506496"/>
                </a:cubicBezTo>
                <a:lnTo>
                  <a:pt x="150650" y="1506496"/>
                </a:lnTo>
                <a:cubicBezTo>
                  <a:pt x="67448" y="1506496"/>
                  <a:pt x="0" y="1439048"/>
                  <a:pt x="0" y="1355846"/>
                </a:cubicBezTo>
                <a:lnTo>
                  <a:pt x="0" y="150650"/>
                </a:lnTo>
                <a:close/>
              </a:path>
            </a:pathLst>
          </a:custGeom>
          <a:ln>
            <a:solidFill>
              <a:srgbClr val="A56E6B"/>
            </a:solidFill>
          </a:ln>
        </p:spPr>
        <p:style>
          <a:lnRef idx="2">
            <a:schemeClr val="accent4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3935" tIns="123935" rIns="124200" bIns="124200" numCol="1" spcCol="1270" anchor="ctr" anchorCtr="0">
            <a:spAutoFit/>
          </a:bodyPr>
          <a:lstStyle/>
          <a:p>
            <a:pPr marL="0" lvl="1" algn="ctr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fr-FR" sz="2100" spc="13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Arial"/>
              </a:rPr>
              <a:t>Pour appuyer la mise en œuvre et la coordination des </a:t>
            </a:r>
            <a:r>
              <a:rPr lang="fr-FR" sz="2100" b="1" spc="131" dirty="0">
                <a:solidFill>
                  <a:srgbClr val="A56E6B"/>
                </a:solidFill>
                <a:latin typeface="Arial"/>
              </a:rPr>
              <a:t>politiques de santé publique répondant aux besoins des populations</a:t>
            </a:r>
            <a:endParaRPr lang="fr-FR" sz="2100" b="1" dirty="0">
              <a:solidFill>
                <a:srgbClr val="A56E6B"/>
              </a:solidFill>
              <a:latin typeface="Arial"/>
            </a:endParaRPr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520A8F86-9F1A-4D78-83E5-ED38DF5AB7B5}"/>
              </a:ext>
            </a:extLst>
          </p:cNvPr>
          <p:cNvSpPr/>
          <p:nvPr/>
        </p:nvSpPr>
        <p:spPr>
          <a:xfrm>
            <a:off x="5298215" y="2867069"/>
            <a:ext cx="3461868" cy="3428499"/>
          </a:xfrm>
          <a:custGeom>
            <a:avLst/>
            <a:gdLst>
              <a:gd name="connsiteX0" fmla="*/ 0 w 2038478"/>
              <a:gd name="connsiteY0" fmla="*/ 2038478 h 2038478"/>
              <a:gd name="connsiteX1" fmla="*/ 2038478 w 2038478"/>
              <a:gd name="connsiteY1" fmla="*/ 0 h 2038478"/>
              <a:gd name="connsiteX2" fmla="*/ 2038478 w 2038478"/>
              <a:gd name="connsiteY2" fmla="*/ 2038478 h 2038478"/>
              <a:gd name="connsiteX3" fmla="*/ 0 w 2038478"/>
              <a:gd name="connsiteY3" fmla="*/ 2038478 h 20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8478" h="2038478">
                <a:moveTo>
                  <a:pt x="0" y="2038478"/>
                </a:moveTo>
                <a:cubicBezTo>
                  <a:pt x="0" y="912658"/>
                  <a:pt x="912658" y="0"/>
                  <a:pt x="2038478" y="0"/>
                </a:cubicBezTo>
                <a:lnTo>
                  <a:pt x="2038478" y="2038478"/>
                </a:lnTo>
                <a:lnTo>
                  <a:pt x="0" y="2038478"/>
                </a:lnTo>
                <a:close/>
              </a:path>
            </a:pathLst>
          </a:custGeom>
          <a:solidFill>
            <a:srgbClr val="ED8A7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2264" tIns="1002264" rIns="106680" bIns="10668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100" b="1" spc="131" dirty="0">
                <a:solidFill>
                  <a:prstClr val="white"/>
                </a:solidFill>
                <a:latin typeface="Arial"/>
              </a:rPr>
              <a:t>Une approche communautaire et participative</a:t>
            </a:r>
            <a:endParaRPr lang="fr-FR" sz="2100" dirty="0">
              <a:solidFill>
                <a:prstClr val="white"/>
              </a:solidFill>
              <a:latin typeface="Arial"/>
            </a:endParaRPr>
          </a:p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r-FR" sz="21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482C0135-D3EC-4C3C-A028-3E20A1B985FA}"/>
              </a:ext>
            </a:extLst>
          </p:cNvPr>
          <p:cNvSpPr/>
          <p:nvPr/>
        </p:nvSpPr>
        <p:spPr>
          <a:xfrm>
            <a:off x="8901317" y="2867069"/>
            <a:ext cx="3461865" cy="3428499"/>
          </a:xfrm>
          <a:custGeom>
            <a:avLst/>
            <a:gdLst>
              <a:gd name="connsiteX0" fmla="*/ 0 w 2038478"/>
              <a:gd name="connsiteY0" fmla="*/ 2038478 h 2038478"/>
              <a:gd name="connsiteX1" fmla="*/ 2038478 w 2038478"/>
              <a:gd name="connsiteY1" fmla="*/ 0 h 2038478"/>
              <a:gd name="connsiteX2" fmla="*/ 2038478 w 2038478"/>
              <a:gd name="connsiteY2" fmla="*/ 2038478 h 2038478"/>
              <a:gd name="connsiteX3" fmla="*/ 0 w 2038478"/>
              <a:gd name="connsiteY3" fmla="*/ 2038478 h 20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8478" h="2038478">
                <a:moveTo>
                  <a:pt x="0" y="0"/>
                </a:moveTo>
                <a:cubicBezTo>
                  <a:pt x="1125820" y="0"/>
                  <a:pt x="2038478" y="912658"/>
                  <a:pt x="2038478" y="2038478"/>
                </a:cubicBezTo>
                <a:lnTo>
                  <a:pt x="0" y="2038478"/>
                </a:lnTo>
                <a:lnTo>
                  <a:pt x="0" y="0"/>
                </a:lnTo>
                <a:close/>
              </a:path>
            </a:pathLst>
          </a:custGeom>
          <a:solidFill>
            <a:srgbClr val="E7573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shade val="80000"/>
              <a:hueOff val="-100854"/>
              <a:satOff val="-15461"/>
              <a:lumOff val="11740"/>
              <a:alphaOff val="0"/>
            </a:schemeClr>
          </a:fillRef>
          <a:effectRef idx="0">
            <a:schemeClr val="accent4">
              <a:shade val="80000"/>
              <a:hueOff val="-100854"/>
              <a:satOff val="-15461"/>
              <a:lumOff val="1174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680" tIns="1002264" rIns="1002264" bIns="10668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100" b="1" spc="131" dirty="0">
                <a:solidFill>
                  <a:prstClr val="white"/>
                </a:solidFill>
                <a:latin typeface="Arial"/>
              </a:rPr>
              <a:t>Le renforcement de la société civile</a:t>
            </a:r>
            <a:endParaRPr lang="fr-FR" sz="2100" dirty="0">
              <a:solidFill>
                <a:prstClr val="white"/>
              </a:solidFill>
              <a:latin typeface="Arial"/>
            </a:endParaRPr>
          </a:p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100" b="1" spc="131" dirty="0">
                <a:solidFill>
                  <a:prstClr val="white"/>
                </a:solidFill>
                <a:latin typeface="Arial"/>
              </a:rPr>
              <a:t> </a:t>
            </a:r>
            <a:endParaRPr lang="fr-FR" sz="21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71402166-4055-4D91-8688-BC541E31BFDB}"/>
              </a:ext>
            </a:extLst>
          </p:cNvPr>
          <p:cNvSpPr/>
          <p:nvPr/>
        </p:nvSpPr>
        <p:spPr>
          <a:xfrm>
            <a:off x="8901316" y="6436802"/>
            <a:ext cx="3461867" cy="3428498"/>
          </a:xfrm>
          <a:custGeom>
            <a:avLst/>
            <a:gdLst>
              <a:gd name="connsiteX0" fmla="*/ 0 w 2038478"/>
              <a:gd name="connsiteY0" fmla="*/ 2038478 h 2038478"/>
              <a:gd name="connsiteX1" fmla="*/ 2038478 w 2038478"/>
              <a:gd name="connsiteY1" fmla="*/ 0 h 2038478"/>
              <a:gd name="connsiteX2" fmla="*/ 2038478 w 2038478"/>
              <a:gd name="connsiteY2" fmla="*/ 2038478 h 2038478"/>
              <a:gd name="connsiteX3" fmla="*/ 0 w 2038478"/>
              <a:gd name="connsiteY3" fmla="*/ 2038478 h 20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8478" h="2038478">
                <a:moveTo>
                  <a:pt x="2038478" y="0"/>
                </a:moveTo>
                <a:cubicBezTo>
                  <a:pt x="2038478" y="1125820"/>
                  <a:pt x="1125820" y="2038478"/>
                  <a:pt x="0" y="2038478"/>
                </a:cubicBezTo>
                <a:lnTo>
                  <a:pt x="0" y="0"/>
                </a:lnTo>
                <a:lnTo>
                  <a:pt x="2038478" y="0"/>
                </a:lnTo>
                <a:close/>
              </a:path>
            </a:pathLst>
          </a:custGeom>
          <a:solidFill>
            <a:srgbClr val="6C9EB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shade val="80000"/>
              <a:hueOff val="-201707"/>
              <a:satOff val="-30922"/>
              <a:lumOff val="23481"/>
              <a:alphaOff val="0"/>
            </a:schemeClr>
          </a:fillRef>
          <a:effectRef idx="0">
            <a:schemeClr val="accent4">
              <a:shade val="80000"/>
              <a:hueOff val="-201707"/>
              <a:satOff val="-30922"/>
              <a:lumOff val="2348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680" tIns="106680" rIns="1002266" bIns="1002264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100" b="1" spc="131" dirty="0">
                <a:solidFill>
                  <a:prstClr val="white"/>
                </a:solidFill>
                <a:latin typeface="Arial"/>
              </a:rPr>
              <a:t>Le renforcement des ressources humaines en santé primaires et de référence</a:t>
            </a:r>
            <a:endParaRPr lang="fr-FR" sz="21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242F1798-0A33-4A70-B466-EC59681B78FE}"/>
              </a:ext>
            </a:extLst>
          </p:cNvPr>
          <p:cNvSpPr/>
          <p:nvPr/>
        </p:nvSpPr>
        <p:spPr>
          <a:xfrm>
            <a:off x="5298214" y="6436802"/>
            <a:ext cx="3461870" cy="3428498"/>
          </a:xfrm>
          <a:custGeom>
            <a:avLst/>
            <a:gdLst>
              <a:gd name="connsiteX0" fmla="*/ 0 w 2038478"/>
              <a:gd name="connsiteY0" fmla="*/ 2038478 h 2038478"/>
              <a:gd name="connsiteX1" fmla="*/ 2038478 w 2038478"/>
              <a:gd name="connsiteY1" fmla="*/ 0 h 2038478"/>
              <a:gd name="connsiteX2" fmla="*/ 2038478 w 2038478"/>
              <a:gd name="connsiteY2" fmla="*/ 2038478 h 2038478"/>
              <a:gd name="connsiteX3" fmla="*/ 0 w 2038478"/>
              <a:gd name="connsiteY3" fmla="*/ 2038478 h 20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8478" h="2038478">
                <a:moveTo>
                  <a:pt x="2038478" y="2038478"/>
                </a:moveTo>
                <a:cubicBezTo>
                  <a:pt x="912658" y="2038478"/>
                  <a:pt x="0" y="1125820"/>
                  <a:pt x="0" y="0"/>
                </a:cubicBezTo>
                <a:lnTo>
                  <a:pt x="2038478" y="0"/>
                </a:lnTo>
                <a:lnTo>
                  <a:pt x="2038478" y="2038478"/>
                </a:lnTo>
                <a:close/>
              </a:path>
            </a:pathLst>
          </a:custGeom>
          <a:solidFill>
            <a:srgbClr val="C0999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shade val="80000"/>
              <a:hueOff val="-302561"/>
              <a:satOff val="-46383"/>
              <a:lumOff val="35221"/>
              <a:alphaOff val="0"/>
            </a:schemeClr>
          </a:fillRef>
          <a:effectRef idx="0">
            <a:schemeClr val="accent4">
              <a:shade val="80000"/>
              <a:hueOff val="-302561"/>
              <a:satOff val="-46383"/>
              <a:lumOff val="3522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2266" tIns="106680" rIns="106680" bIns="1002264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100" b="1" spc="131" dirty="0">
                <a:solidFill>
                  <a:prstClr val="white"/>
                </a:solidFill>
                <a:latin typeface="Arial"/>
              </a:rPr>
              <a:t>Le partenariat avec les autorités sanitaires</a:t>
            </a:r>
            <a:endParaRPr lang="fr-FR" sz="21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04D3D1F2-CC8A-4E2B-9FC3-441AA8FCF19C}"/>
              </a:ext>
            </a:extLst>
          </p:cNvPr>
          <p:cNvSpPr txBox="1"/>
          <p:nvPr/>
        </p:nvSpPr>
        <p:spPr>
          <a:xfrm>
            <a:off x="551346" y="518101"/>
            <a:ext cx="12993598" cy="156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6999" dirty="0" err="1">
                <a:solidFill>
                  <a:srgbClr val="9B2D1B"/>
                </a:solidFill>
                <a:latin typeface="Omnes Medium"/>
                <a:ea typeface="Omnes Medium"/>
                <a:cs typeface="Omnes Medium"/>
                <a:sym typeface="Omnes Medium"/>
              </a:rPr>
              <a:t>Oeuvrer</a:t>
            </a:r>
            <a:r>
              <a:rPr lang="en-US" sz="6999" dirty="0">
                <a:solidFill>
                  <a:srgbClr val="9B2D1B"/>
                </a:solidFill>
                <a:latin typeface="Omnes Medium"/>
                <a:ea typeface="Omnes Medium"/>
                <a:cs typeface="Omnes Medium"/>
                <a:sym typeface="Omnes Medium"/>
              </a:rPr>
              <a:t> pour le droit à la santé</a:t>
            </a:r>
          </a:p>
          <a:p>
            <a:pPr marL="0" lvl="0" indent="0" algn="l">
              <a:lnSpc>
                <a:spcPts val="5599"/>
              </a:lnSpc>
            </a:pPr>
            <a:r>
              <a:rPr lang="en-US" sz="6999" dirty="0">
                <a:solidFill>
                  <a:srgbClr val="EB7D61"/>
                </a:solidFill>
                <a:latin typeface="Omnes Medium"/>
                <a:ea typeface="Omnes Medium"/>
                <a:cs typeface="Omnes Medium"/>
                <a:sym typeface="Omnes Medium"/>
              </a:rPr>
              <a:t>de </a:t>
            </a:r>
            <a:r>
              <a:rPr lang="en-US" sz="6999" dirty="0" err="1">
                <a:solidFill>
                  <a:srgbClr val="EB7D61"/>
                </a:solidFill>
                <a:latin typeface="Omnes Medium"/>
                <a:ea typeface="Omnes Medium"/>
                <a:cs typeface="Omnes Medium"/>
                <a:sym typeface="Omnes Medium"/>
              </a:rPr>
              <a:t>toutes</a:t>
            </a:r>
            <a:r>
              <a:rPr lang="en-US" sz="6999" dirty="0">
                <a:solidFill>
                  <a:srgbClr val="EB7D61"/>
                </a:solidFill>
                <a:latin typeface="Omnes Medium"/>
                <a:ea typeface="Omnes Medium"/>
                <a:cs typeface="Omnes Medium"/>
                <a:sym typeface="Omnes Medium"/>
              </a:rPr>
              <a:t> et </a:t>
            </a:r>
            <a:r>
              <a:rPr lang="en-US" sz="6999" dirty="0" err="1">
                <a:solidFill>
                  <a:srgbClr val="EB7D61"/>
                </a:solidFill>
                <a:latin typeface="Omnes Medium"/>
                <a:ea typeface="Omnes Medium"/>
                <a:cs typeface="Omnes Medium"/>
                <a:sym typeface="Omnes Medium"/>
              </a:rPr>
              <a:t>tous</a:t>
            </a:r>
            <a:r>
              <a:rPr lang="en-US" sz="6999" dirty="0">
                <a:solidFill>
                  <a:srgbClr val="EB7D61"/>
                </a:solidFill>
                <a:latin typeface="Omnes Medium"/>
                <a:ea typeface="Omnes Medium"/>
                <a:cs typeface="Omnes Medium"/>
                <a:sym typeface="Omnes Medium"/>
              </a:rPr>
              <a:t> </a:t>
            </a:r>
          </a:p>
        </p:txBody>
      </p:sp>
      <p:sp>
        <p:nvSpPr>
          <p:cNvPr id="22" name="AutoShape 2">
            <a:extLst>
              <a:ext uri="{FF2B5EF4-FFF2-40B4-BE49-F238E27FC236}">
                <a16:creationId xmlns:a16="http://schemas.microsoft.com/office/drawing/2014/main" id="{DD636A6C-6C5B-484C-952B-FB91807C9F6A}"/>
              </a:ext>
            </a:extLst>
          </p:cNvPr>
          <p:cNvSpPr/>
          <p:nvPr/>
        </p:nvSpPr>
        <p:spPr>
          <a:xfrm>
            <a:off x="0" y="138112"/>
            <a:ext cx="7048145" cy="0"/>
          </a:xfrm>
          <a:prstGeom prst="line">
            <a:avLst/>
          </a:prstGeom>
          <a:ln w="276225" cap="flat">
            <a:solidFill>
              <a:srgbClr val="EB7D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3">
            <a:extLst>
              <a:ext uri="{FF2B5EF4-FFF2-40B4-BE49-F238E27FC236}">
                <a16:creationId xmlns:a16="http://schemas.microsoft.com/office/drawing/2014/main" id="{1B4F8CB8-3433-4984-9116-B7CAA64552E2}"/>
              </a:ext>
            </a:extLst>
          </p:cNvPr>
          <p:cNvSpPr/>
          <p:nvPr/>
        </p:nvSpPr>
        <p:spPr>
          <a:xfrm>
            <a:off x="11239848" y="138112"/>
            <a:ext cx="7048145" cy="0"/>
          </a:xfrm>
          <a:prstGeom prst="line">
            <a:avLst/>
          </a:prstGeom>
          <a:ln w="276225" cap="flat">
            <a:solidFill>
              <a:srgbClr val="9B2D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D49B2702-03DE-401A-B545-22A015584083}"/>
              </a:ext>
            </a:extLst>
          </p:cNvPr>
          <p:cNvSpPr/>
          <p:nvPr/>
        </p:nvSpPr>
        <p:spPr>
          <a:xfrm>
            <a:off x="6636029" y="138112"/>
            <a:ext cx="5002369" cy="0"/>
          </a:xfrm>
          <a:prstGeom prst="line">
            <a:avLst/>
          </a:prstGeom>
          <a:ln w="276225" cap="flat">
            <a:solidFill>
              <a:srgbClr val="E757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9B0EE76F-63A4-4EAA-901F-9CCE0AF88C0E}"/>
              </a:ext>
            </a:extLst>
          </p:cNvPr>
          <p:cNvSpPr/>
          <p:nvPr/>
        </p:nvSpPr>
        <p:spPr>
          <a:xfrm>
            <a:off x="15976507" y="9495175"/>
            <a:ext cx="2167110" cy="677579"/>
          </a:xfrm>
          <a:custGeom>
            <a:avLst/>
            <a:gdLst/>
            <a:ahLst/>
            <a:cxnLst/>
            <a:rect l="l" t="t" r="r" b="b"/>
            <a:pathLst>
              <a:path w="2167110" h="677579">
                <a:moveTo>
                  <a:pt x="0" y="0"/>
                </a:moveTo>
                <a:lnTo>
                  <a:pt x="2167110" y="0"/>
                </a:lnTo>
                <a:lnTo>
                  <a:pt x="2167110" y="677579"/>
                </a:lnTo>
                <a:lnTo>
                  <a:pt x="0" y="677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72236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A47E0022-0DDA-4E83-811D-094C24AD1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83" y="1966462"/>
            <a:ext cx="8864311" cy="805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/>
          <p:cNvSpPr/>
          <p:nvPr/>
        </p:nvSpPr>
        <p:spPr>
          <a:xfrm>
            <a:off x="0" y="138112"/>
            <a:ext cx="7048145" cy="0"/>
          </a:xfrm>
          <a:prstGeom prst="line">
            <a:avLst/>
          </a:prstGeom>
          <a:ln w="276225" cap="flat">
            <a:solidFill>
              <a:srgbClr val="EB7D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1239848" y="138112"/>
            <a:ext cx="7048145" cy="0"/>
          </a:xfrm>
          <a:prstGeom prst="line">
            <a:avLst/>
          </a:prstGeom>
          <a:ln w="276225" cap="flat">
            <a:solidFill>
              <a:srgbClr val="9B2D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6636029" y="138112"/>
            <a:ext cx="5002369" cy="0"/>
          </a:xfrm>
          <a:prstGeom prst="line">
            <a:avLst/>
          </a:prstGeom>
          <a:ln w="276225" cap="flat">
            <a:solidFill>
              <a:srgbClr val="E757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5976507" y="9495175"/>
            <a:ext cx="2167110" cy="677579"/>
          </a:xfrm>
          <a:custGeom>
            <a:avLst/>
            <a:gdLst/>
            <a:ahLst/>
            <a:cxnLst/>
            <a:rect l="l" t="t" r="r" b="b"/>
            <a:pathLst>
              <a:path w="2167110" h="677579">
                <a:moveTo>
                  <a:pt x="0" y="0"/>
                </a:moveTo>
                <a:lnTo>
                  <a:pt x="2167110" y="0"/>
                </a:lnTo>
                <a:lnTo>
                  <a:pt x="2167110" y="677579"/>
                </a:lnTo>
                <a:lnTo>
                  <a:pt x="0" y="677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148366" y="8868044"/>
            <a:ext cx="4375127" cy="1117991"/>
            <a:chOff x="0" y="0"/>
            <a:chExt cx="1152297" cy="2944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52297" cy="294450"/>
            </a:xfrm>
            <a:custGeom>
              <a:avLst/>
              <a:gdLst/>
              <a:ahLst/>
              <a:cxnLst/>
              <a:rect l="l" t="t" r="r" b="b"/>
              <a:pathLst>
                <a:path w="1152297" h="294450">
                  <a:moveTo>
                    <a:pt x="90246" y="0"/>
                  </a:moveTo>
                  <a:lnTo>
                    <a:pt x="1062051" y="0"/>
                  </a:lnTo>
                  <a:cubicBezTo>
                    <a:pt x="1085986" y="0"/>
                    <a:pt x="1108940" y="9508"/>
                    <a:pt x="1125864" y="26432"/>
                  </a:cubicBezTo>
                  <a:cubicBezTo>
                    <a:pt x="1142789" y="43357"/>
                    <a:pt x="1152297" y="66311"/>
                    <a:pt x="1152297" y="90246"/>
                  </a:cubicBezTo>
                  <a:lnTo>
                    <a:pt x="1152297" y="204204"/>
                  </a:lnTo>
                  <a:cubicBezTo>
                    <a:pt x="1152297" y="228139"/>
                    <a:pt x="1142789" y="251094"/>
                    <a:pt x="1125864" y="268018"/>
                  </a:cubicBezTo>
                  <a:cubicBezTo>
                    <a:pt x="1108940" y="284942"/>
                    <a:pt x="1085986" y="294450"/>
                    <a:pt x="1062051" y="294450"/>
                  </a:cubicBezTo>
                  <a:lnTo>
                    <a:pt x="90246" y="294450"/>
                  </a:lnTo>
                  <a:cubicBezTo>
                    <a:pt x="40405" y="294450"/>
                    <a:pt x="0" y="254046"/>
                    <a:pt x="0" y="204204"/>
                  </a:cubicBezTo>
                  <a:lnTo>
                    <a:pt x="0" y="90246"/>
                  </a:lnTo>
                  <a:cubicBezTo>
                    <a:pt x="0" y="66311"/>
                    <a:pt x="9508" y="43357"/>
                    <a:pt x="26432" y="26432"/>
                  </a:cubicBezTo>
                  <a:cubicBezTo>
                    <a:pt x="43357" y="9508"/>
                    <a:pt x="66311" y="0"/>
                    <a:pt x="90246" y="0"/>
                  </a:cubicBezTo>
                  <a:close/>
                </a:path>
              </a:pathLst>
            </a:custGeom>
            <a:solidFill>
              <a:srgbClr val="6C9EB9">
                <a:alpha val="91765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152297" cy="389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51346" y="627767"/>
            <a:ext cx="15425161" cy="156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6999">
                <a:solidFill>
                  <a:srgbClr val="9B2D1B"/>
                </a:solidFill>
                <a:latin typeface="Omnes Medium"/>
                <a:ea typeface="Omnes Medium"/>
                <a:cs typeface="Omnes Medium"/>
                <a:sym typeface="Omnes Medium"/>
              </a:rPr>
              <a:t>Inscrire nos programmes à tous </a:t>
            </a:r>
          </a:p>
          <a:p>
            <a:pPr marL="0" lvl="0" indent="0" algn="l">
              <a:lnSpc>
                <a:spcPts val="5599"/>
              </a:lnSpc>
            </a:pPr>
            <a:r>
              <a:rPr lang="en-US" sz="6999">
                <a:solidFill>
                  <a:srgbClr val="EB7D61"/>
                </a:solidFill>
                <a:latin typeface="Omnes Medium"/>
                <a:ea typeface="Omnes Medium"/>
                <a:cs typeface="Omnes Medium"/>
                <a:sym typeface="Omnes Medium"/>
              </a:rPr>
              <a:t>les échelons de la pyramide sanitaire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35533" y="9005162"/>
            <a:ext cx="3600793" cy="88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2"/>
              </a:lnSpc>
            </a:pPr>
            <a:r>
              <a:rPr lang="en-US" sz="2301">
                <a:solidFill>
                  <a:srgbClr val="FFFFFF"/>
                </a:solidFill>
                <a:latin typeface="Omnes Medium"/>
                <a:ea typeface="Omnes Medium"/>
                <a:cs typeface="Omnes Medium"/>
                <a:sym typeface="Omnes Medium"/>
              </a:rPr>
              <a:t>Santé communautaire ​</a:t>
            </a:r>
          </a:p>
          <a:p>
            <a:pPr algn="ctr">
              <a:lnSpc>
                <a:spcPts val="3452"/>
              </a:lnSpc>
              <a:spcBef>
                <a:spcPct val="0"/>
              </a:spcBef>
            </a:pPr>
            <a:r>
              <a:rPr lang="en-US" sz="2301">
                <a:solidFill>
                  <a:srgbClr val="FFFFFF"/>
                </a:solidFill>
                <a:latin typeface="Omnes Medium"/>
                <a:ea typeface="Omnes Medium"/>
                <a:cs typeface="Omnes Medium"/>
                <a:sym typeface="Omnes Medium"/>
              </a:rPr>
              <a:t>OSC locales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148366" y="7185869"/>
            <a:ext cx="4375127" cy="1405625"/>
            <a:chOff x="0" y="0"/>
            <a:chExt cx="1152297" cy="37020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52297" cy="370206"/>
            </a:xfrm>
            <a:custGeom>
              <a:avLst/>
              <a:gdLst/>
              <a:ahLst/>
              <a:cxnLst/>
              <a:rect l="l" t="t" r="r" b="b"/>
              <a:pathLst>
                <a:path w="1152297" h="370206">
                  <a:moveTo>
                    <a:pt x="90246" y="0"/>
                  </a:moveTo>
                  <a:lnTo>
                    <a:pt x="1062051" y="0"/>
                  </a:lnTo>
                  <a:cubicBezTo>
                    <a:pt x="1085986" y="0"/>
                    <a:pt x="1108940" y="9508"/>
                    <a:pt x="1125864" y="26432"/>
                  </a:cubicBezTo>
                  <a:cubicBezTo>
                    <a:pt x="1142789" y="43357"/>
                    <a:pt x="1152297" y="66311"/>
                    <a:pt x="1152297" y="90246"/>
                  </a:cubicBezTo>
                  <a:lnTo>
                    <a:pt x="1152297" y="279960"/>
                  </a:lnTo>
                  <a:cubicBezTo>
                    <a:pt x="1152297" y="303894"/>
                    <a:pt x="1142789" y="326849"/>
                    <a:pt x="1125864" y="343773"/>
                  </a:cubicBezTo>
                  <a:cubicBezTo>
                    <a:pt x="1108940" y="360698"/>
                    <a:pt x="1085986" y="370206"/>
                    <a:pt x="1062051" y="370206"/>
                  </a:cubicBezTo>
                  <a:lnTo>
                    <a:pt x="90246" y="370206"/>
                  </a:lnTo>
                  <a:cubicBezTo>
                    <a:pt x="66311" y="370206"/>
                    <a:pt x="43357" y="360698"/>
                    <a:pt x="26432" y="343773"/>
                  </a:cubicBezTo>
                  <a:cubicBezTo>
                    <a:pt x="9508" y="326849"/>
                    <a:pt x="0" y="303894"/>
                    <a:pt x="0" y="279960"/>
                  </a:cubicBezTo>
                  <a:lnTo>
                    <a:pt x="0" y="90246"/>
                  </a:lnTo>
                  <a:cubicBezTo>
                    <a:pt x="0" y="66311"/>
                    <a:pt x="9508" y="43357"/>
                    <a:pt x="26432" y="26432"/>
                  </a:cubicBezTo>
                  <a:cubicBezTo>
                    <a:pt x="43357" y="9508"/>
                    <a:pt x="66311" y="0"/>
                    <a:pt x="90246" y="0"/>
                  </a:cubicBezTo>
                  <a:close/>
                </a:path>
              </a:pathLst>
            </a:custGeom>
            <a:solidFill>
              <a:srgbClr val="6C9EB9">
                <a:alpha val="91765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1152297" cy="465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375497" y="7236588"/>
            <a:ext cx="3920866" cy="1293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8"/>
              </a:lnSpc>
            </a:pPr>
            <a:r>
              <a:rPr lang="en-US" sz="2298">
                <a:solidFill>
                  <a:srgbClr val="FFFFFF"/>
                </a:solidFill>
                <a:latin typeface="Omnes Medium"/>
                <a:ea typeface="Omnes Medium"/>
                <a:cs typeface="Omnes Medium"/>
                <a:sym typeface="Omnes Medium"/>
              </a:rPr>
              <a:t>Médecine libérale, notamment en zones rurales​</a:t>
            </a:r>
          </a:p>
          <a:p>
            <a:pPr algn="ctr">
              <a:lnSpc>
                <a:spcPts val="3448"/>
              </a:lnSpc>
              <a:spcBef>
                <a:spcPct val="0"/>
              </a:spcBef>
            </a:pPr>
            <a:r>
              <a:rPr lang="en-US" sz="2298">
                <a:solidFill>
                  <a:srgbClr val="FFFFFF"/>
                </a:solidFill>
                <a:latin typeface="Omnes Medium"/>
                <a:ea typeface="Omnes Medium"/>
                <a:cs typeface="Omnes Medium"/>
                <a:sym typeface="Omnes Medium"/>
              </a:rPr>
              <a:t>Centres de santé de base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148366" y="5563672"/>
            <a:ext cx="4375127" cy="1219509"/>
            <a:chOff x="0" y="0"/>
            <a:chExt cx="1152297" cy="32118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52297" cy="321188"/>
            </a:xfrm>
            <a:custGeom>
              <a:avLst/>
              <a:gdLst/>
              <a:ahLst/>
              <a:cxnLst/>
              <a:rect l="l" t="t" r="r" b="b"/>
              <a:pathLst>
                <a:path w="1152297" h="321188">
                  <a:moveTo>
                    <a:pt x="90246" y="0"/>
                  </a:moveTo>
                  <a:lnTo>
                    <a:pt x="1062051" y="0"/>
                  </a:lnTo>
                  <a:cubicBezTo>
                    <a:pt x="1085986" y="0"/>
                    <a:pt x="1108940" y="9508"/>
                    <a:pt x="1125864" y="26432"/>
                  </a:cubicBezTo>
                  <a:cubicBezTo>
                    <a:pt x="1142789" y="43357"/>
                    <a:pt x="1152297" y="66311"/>
                    <a:pt x="1152297" y="90246"/>
                  </a:cubicBezTo>
                  <a:lnTo>
                    <a:pt x="1152297" y="230942"/>
                  </a:lnTo>
                  <a:cubicBezTo>
                    <a:pt x="1152297" y="254876"/>
                    <a:pt x="1142789" y="277831"/>
                    <a:pt x="1125864" y="294755"/>
                  </a:cubicBezTo>
                  <a:cubicBezTo>
                    <a:pt x="1108940" y="311680"/>
                    <a:pt x="1085986" y="321188"/>
                    <a:pt x="1062051" y="321188"/>
                  </a:cubicBezTo>
                  <a:lnTo>
                    <a:pt x="90246" y="321188"/>
                  </a:lnTo>
                  <a:cubicBezTo>
                    <a:pt x="66311" y="321188"/>
                    <a:pt x="43357" y="311680"/>
                    <a:pt x="26432" y="294755"/>
                  </a:cubicBezTo>
                  <a:cubicBezTo>
                    <a:pt x="9508" y="277831"/>
                    <a:pt x="0" y="254876"/>
                    <a:pt x="0" y="230942"/>
                  </a:cubicBezTo>
                  <a:lnTo>
                    <a:pt x="0" y="90246"/>
                  </a:lnTo>
                  <a:cubicBezTo>
                    <a:pt x="0" y="66311"/>
                    <a:pt x="9508" y="43357"/>
                    <a:pt x="26432" y="26432"/>
                  </a:cubicBezTo>
                  <a:cubicBezTo>
                    <a:pt x="43357" y="9508"/>
                    <a:pt x="66311" y="0"/>
                    <a:pt x="90246" y="0"/>
                  </a:cubicBezTo>
                  <a:close/>
                </a:path>
              </a:pathLst>
            </a:custGeom>
            <a:solidFill>
              <a:srgbClr val="6C9EB9">
                <a:alpha val="91765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1152297" cy="416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225692" y="5749499"/>
            <a:ext cx="4070671" cy="864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Omnes Medium"/>
                <a:ea typeface="Omnes Medium"/>
                <a:cs typeface="Omnes Medium"/>
                <a:sym typeface="Omnes Medium"/>
              </a:rPr>
              <a:t>Centres hospitaliers / centres de santé de districts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4148366" y="4403115"/>
            <a:ext cx="4375127" cy="847277"/>
            <a:chOff x="0" y="0"/>
            <a:chExt cx="1152297" cy="22315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52297" cy="223151"/>
            </a:xfrm>
            <a:custGeom>
              <a:avLst/>
              <a:gdLst/>
              <a:ahLst/>
              <a:cxnLst/>
              <a:rect l="l" t="t" r="r" b="b"/>
              <a:pathLst>
                <a:path w="1152297" h="223151">
                  <a:moveTo>
                    <a:pt x="90246" y="0"/>
                  </a:moveTo>
                  <a:lnTo>
                    <a:pt x="1062051" y="0"/>
                  </a:lnTo>
                  <a:cubicBezTo>
                    <a:pt x="1085986" y="0"/>
                    <a:pt x="1108940" y="9508"/>
                    <a:pt x="1125864" y="26432"/>
                  </a:cubicBezTo>
                  <a:cubicBezTo>
                    <a:pt x="1142789" y="43357"/>
                    <a:pt x="1152297" y="66311"/>
                    <a:pt x="1152297" y="90246"/>
                  </a:cubicBezTo>
                  <a:lnTo>
                    <a:pt x="1152297" y="132905"/>
                  </a:lnTo>
                  <a:cubicBezTo>
                    <a:pt x="1152297" y="156840"/>
                    <a:pt x="1142789" y="179794"/>
                    <a:pt x="1125864" y="196719"/>
                  </a:cubicBezTo>
                  <a:cubicBezTo>
                    <a:pt x="1108940" y="213643"/>
                    <a:pt x="1085986" y="223151"/>
                    <a:pt x="1062051" y="223151"/>
                  </a:cubicBezTo>
                  <a:lnTo>
                    <a:pt x="90246" y="223151"/>
                  </a:lnTo>
                  <a:cubicBezTo>
                    <a:pt x="66311" y="223151"/>
                    <a:pt x="43357" y="213643"/>
                    <a:pt x="26432" y="196719"/>
                  </a:cubicBezTo>
                  <a:cubicBezTo>
                    <a:pt x="9508" y="179794"/>
                    <a:pt x="0" y="156840"/>
                    <a:pt x="0" y="132905"/>
                  </a:cubicBezTo>
                  <a:lnTo>
                    <a:pt x="0" y="90246"/>
                  </a:lnTo>
                  <a:cubicBezTo>
                    <a:pt x="0" y="66311"/>
                    <a:pt x="9508" y="43357"/>
                    <a:pt x="26432" y="26432"/>
                  </a:cubicBezTo>
                  <a:cubicBezTo>
                    <a:pt x="43357" y="9508"/>
                    <a:pt x="66311" y="0"/>
                    <a:pt x="90246" y="0"/>
                  </a:cubicBezTo>
                  <a:close/>
                </a:path>
              </a:pathLst>
            </a:custGeom>
            <a:solidFill>
              <a:srgbClr val="6C9EB9">
                <a:alpha val="91765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1152297" cy="318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488759" y="4545388"/>
            <a:ext cx="3807604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4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Omnes Medium"/>
                <a:ea typeface="Omnes Medium"/>
                <a:cs typeface="Omnes Medium"/>
                <a:sym typeface="Omnes Medium"/>
              </a:rPr>
              <a:t>Centres hospitaliers de région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4148366" y="2563601"/>
            <a:ext cx="4375127" cy="1439464"/>
            <a:chOff x="0" y="0"/>
            <a:chExt cx="1152297" cy="37911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52297" cy="379118"/>
            </a:xfrm>
            <a:custGeom>
              <a:avLst/>
              <a:gdLst/>
              <a:ahLst/>
              <a:cxnLst/>
              <a:rect l="l" t="t" r="r" b="b"/>
              <a:pathLst>
                <a:path w="1152297" h="379118">
                  <a:moveTo>
                    <a:pt x="90246" y="0"/>
                  </a:moveTo>
                  <a:lnTo>
                    <a:pt x="1062051" y="0"/>
                  </a:lnTo>
                  <a:cubicBezTo>
                    <a:pt x="1085986" y="0"/>
                    <a:pt x="1108940" y="9508"/>
                    <a:pt x="1125864" y="26432"/>
                  </a:cubicBezTo>
                  <a:cubicBezTo>
                    <a:pt x="1142789" y="43357"/>
                    <a:pt x="1152297" y="66311"/>
                    <a:pt x="1152297" y="90246"/>
                  </a:cubicBezTo>
                  <a:lnTo>
                    <a:pt x="1152297" y="288872"/>
                  </a:lnTo>
                  <a:cubicBezTo>
                    <a:pt x="1152297" y="312807"/>
                    <a:pt x="1142789" y="335761"/>
                    <a:pt x="1125864" y="352686"/>
                  </a:cubicBezTo>
                  <a:cubicBezTo>
                    <a:pt x="1108940" y="369610"/>
                    <a:pt x="1085986" y="379118"/>
                    <a:pt x="1062051" y="379118"/>
                  </a:cubicBezTo>
                  <a:lnTo>
                    <a:pt x="90246" y="379118"/>
                  </a:lnTo>
                  <a:cubicBezTo>
                    <a:pt x="66311" y="379118"/>
                    <a:pt x="43357" y="369610"/>
                    <a:pt x="26432" y="352686"/>
                  </a:cubicBezTo>
                  <a:cubicBezTo>
                    <a:pt x="9508" y="335761"/>
                    <a:pt x="0" y="312807"/>
                    <a:pt x="0" y="288872"/>
                  </a:cubicBezTo>
                  <a:lnTo>
                    <a:pt x="0" y="90246"/>
                  </a:lnTo>
                  <a:cubicBezTo>
                    <a:pt x="0" y="66311"/>
                    <a:pt x="9508" y="43357"/>
                    <a:pt x="26432" y="26432"/>
                  </a:cubicBezTo>
                  <a:cubicBezTo>
                    <a:pt x="43357" y="9508"/>
                    <a:pt x="66311" y="0"/>
                    <a:pt x="90246" y="0"/>
                  </a:cubicBezTo>
                  <a:close/>
                </a:path>
              </a:pathLst>
            </a:custGeom>
            <a:solidFill>
              <a:srgbClr val="6C9EB9">
                <a:alpha val="91765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1152297" cy="4743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4187029" y="2596215"/>
            <a:ext cx="4147996" cy="129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Omnes Medium"/>
                <a:ea typeface="Omnes Medium"/>
                <a:cs typeface="Omnes Medium"/>
                <a:sym typeface="Omnes Medium"/>
              </a:rPr>
              <a:t>Centres hospitaliers universitaires, structures de santé nationales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1DFF058C-E7D4-468C-B848-FF6A26498773}"/>
              </a:ext>
            </a:extLst>
          </p:cNvPr>
          <p:cNvSpPr/>
          <p:nvPr/>
        </p:nvSpPr>
        <p:spPr>
          <a:xfrm>
            <a:off x="10515600" y="4981633"/>
            <a:ext cx="1446242" cy="1632736"/>
          </a:xfrm>
          <a:prstGeom prst="rightArrow">
            <a:avLst>
              <a:gd name="adj1" fmla="val 50000"/>
              <a:gd name="adj2" fmla="val 32380"/>
            </a:avLst>
          </a:prstGeom>
          <a:solidFill>
            <a:srgbClr val="ED8A7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>
              <a:latin typeface="Omnes Bold"/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427A22FE-33A8-4976-AE8B-B56E19802FBF}"/>
              </a:ext>
            </a:extLst>
          </p:cNvPr>
          <p:cNvSpPr/>
          <p:nvPr/>
        </p:nvSpPr>
        <p:spPr>
          <a:xfrm>
            <a:off x="12344400" y="5079444"/>
            <a:ext cx="4953000" cy="1455921"/>
          </a:xfrm>
          <a:prstGeom prst="roundRect">
            <a:avLst/>
          </a:prstGeom>
          <a:solidFill>
            <a:srgbClr val="ED8A7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latin typeface="Omnes Bold"/>
              </a:rPr>
              <a:t>Une approche centrée sur l’amélioration des parcours des </a:t>
            </a:r>
            <a:r>
              <a:rPr lang="fr-FR" sz="2800" dirty="0" err="1">
                <a:latin typeface="Omnes Bold"/>
              </a:rPr>
              <a:t>patient·es</a:t>
            </a:r>
            <a:endParaRPr lang="fr-FR" sz="2800" dirty="0">
              <a:latin typeface="Omne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" y="1485142"/>
            <a:ext cx="7133093" cy="0"/>
          </a:xfrm>
          <a:prstGeom prst="line">
            <a:avLst/>
          </a:prstGeom>
          <a:ln w="276225" cap="flat">
            <a:solidFill>
              <a:srgbClr val="EB7D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1375323" y="1485142"/>
            <a:ext cx="6912677" cy="0"/>
          </a:xfrm>
          <a:prstGeom prst="line">
            <a:avLst/>
          </a:prstGeom>
          <a:ln w="276225" cap="flat">
            <a:solidFill>
              <a:srgbClr val="9B2D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6716016" y="1485142"/>
            <a:ext cx="5062660" cy="0"/>
          </a:xfrm>
          <a:prstGeom prst="line">
            <a:avLst/>
          </a:prstGeom>
          <a:ln w="276225" cap="flat">
            <a:solidFill>
              <a:srgbClr val="E757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142769" y="1939315"/>
            <a:ext cx="16227881" cy="8128870"/>
          </a:xfrm>
          <a:custGeom>
            <a:avLst/>
            <a:gdLst/>
            <a:ahLst/>
            <a:cxnLst/>
            <a:rect l="l" t="t" r="r" b="b"/>
            <a:pathLst>
              <a:path w="16227881" h="8128870">
                <a:moveTo>
                  <a:pt x="0" y="0"/>
                </a:moveTo>
                <a:lnTo>
                  <a:pt x="16227881" y="0"/>
                </a:lnTo>
                <a:lnTo>
                  <a:pt x="16227881" y="8128870"/>
                </a:lnTo>
                <a:lnTo>
                  <a:pt x="0" y="8128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1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47185" y="9492521"/>
            <a:ext cx="2167110" cy="677579"/>
          </a:xfrm>
          <a:custGeom>
            <a:avLst/>
            <a:gdLst/>
            <a:ahLst/>
            <a:cxnLst/>
            <a:rect l="l" t="t" r="r" b="b"/>
            <a:pathLst>
              <a:path w="2167110" h="677579">
                <a:moveTo>
                  <a:pt x="0" y="0"/>
                </a:moveTo>
                <a:lnTo>
                  <a:pt x="2167109" y="0"/>
                </a:lnTo>
                <a:lnTo>
                  <a:pt x="2167109" y="677579"/>
                </a:lnTo>
                <a:lnTo>
                  <a:pt x="0" y="677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40689" y="4801743"/>
            <a:ext cx="3001502" cy="2815386"/>
            <a:chOff x="0" y="0"/>
            <a:chExt cx="790519" cy="7415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90519" cy="741501"/>
            </a:xfrm>
            <a:custGeom>
              <a:avLst/>
              <a:gdLst/>
              <a:ahLst/>
              <a:cxnLst/>
              <a:rect l="l" t="t" r="r" b="b"/>
              <a:pathLst>
                <a:path w="790519" h="741501">
                  <a:moveTo>
                    <a:pt x="131547" y="0"/>
                  </a:moveTo>
                  <a:lnTo>
                    <a:pt x="658972" y="0"/>
                  </a:lnTo>
                  <a:cubicBezTo>
                    <a:pt x="693861" y="0"/>
                    <a:pt x="727320" y="13859"/>
                    <a:pt x="751990" y="38529"/>
                  </a:cubicBezTo>
                  <a:cubicBezTo>
                    <a:pt x="776660" y="63199"/>
                    <a:pt x="790519" y="96658"/>
                    <a:pt x="790519" y="131547"/>
                  </a:cubicBezTo>
                  <a:lnTo>
                    <a:pt x="790519" y="609954"/>
                  </a:lnTo>
                  <a:cubicBezTo>
                    <a:pt x="790519" y="644842"/>
                    <a:pt x="776660" y="678302"/>
                    <a:pt x="751990" y="702972"/>
                  </a:cubicBezTo>
                  <a:cubicBezTo>
                    <a:pt x="727320" y="727641"/>
                    <a:pt x="693861" y="741501"/>
                    <a:pt x="658972" y="741501"/>
                  </a:cubicBezTo>
                  <a:lnTo>
                    <a:pt x="131547" y="741501"/>
                  </a:lnTo>
                  <a:cubicBezTo>
                    <a:pt x="96658" y="741501"/>
                    <a:pt x="63199" y="727641"/>
                    <a:pt x="38529" y="702972"/>
                  </a:cubicBezTo>
                  <a:cubicBezTo>
                    <a:pt x="13859" y="678302"/>
                    <a:pt x="0" y="644842"/>
                    <a:pt x="0" y="609954"/>
                  </a:cubicBezTo>
                  <a:lnTo>
                    <a:pt x="0" y="131547"/>
                  </a:lnTo>
                  <a:cubicBezTo>
                    <a:pt x="0" y="96658"/>
                    <a:pt x="13859" y="63199"/>
                    <a:pt x="38529" y="38529"/>
                  </a:cubicBezTo>
                  <a:cubicBezTo>
                    <a:pt x="63199" y="13859"/>
                    <a:pt x="96658" y="0"/>
                    <a:pt x="13154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790519" cy="836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488269"/>
            <a:ext cx="15902039" cy="80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</a:pPr>
            <a:r>
              <a:rPr lang="fr-FR" sz="6999">
                <a:solidFill>
                  <a:srgbClr val="9B2D1B"/>
                </a:solidFill>
                <a:latin typeface="Omnes Medium"/>
                <a:ea typeface="Omnes Medium"/>
                <a:cs typeface="Omnes Medium"/>
                <a:sym typeface="Omnes Medium"/>
              </a:rPr>
              <a:t>5 territoires d’intervention en 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2837" y="4999127"/>
            <a:ext cx="3957077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fr-FR" sz="2200">
                <a:solidFill>
                  <a:srgbClr val="CF9F35"/>
                </a:solidFill>
                <a:latin typeface="Omnes Medium"/>
                <a:ea typeface="Omnes Medium"/>
                <a:cs typeface="Omnes Medium"/>
                <a:sym typeface="Omnes Medium"/>
              </a:rPr>
              <a:t>Santé Sud contribue à l'intégration des services de santé sexuelle et reproductive pour le renforcement de la lutte contre le VIH-SIDA, la TB, le paludisme et leurs co-infections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48200" y="1513091"/>
            <a:ext cx="3809999" cy="172548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B7D61"/>
            </a:solidFill>
          </p:spPr>
        </p:sp>
      </p:grpSp>
      <p:sp>
        <p:nvSpPr>
          <p:cNvPr id="4" name="AutoShape 4"/>
          <p:cNvSpPr/>
          <p:nvPr/>
        </p:nvSpPr>
        <p:spPr>
          <a:xfrm flipV="1">
            <a:off x="77175" y="3238855"/>
            <a:ext cx="0" cy="7048145"/>
          </a:xfrm>
          <a:prstGeom prst="line">
            <a:avLst/>
          </a:prstGeom>
          <a:ln w="276225" cap="flat">
            <a:solidFill>
              <a:srgbClr val="EB7D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V="1">
            <a:off x="77175" y="0"/>
            <a:ext cx="0" cy="7048145"/>
          </a:xfrm>
          <a:prstGeom prst="line">
            <a:avLst/>
          </a:prstGeom>
          <a:ln w="276225" cap="flat">
            <a:solidFill>
              <a:srgbClr val="9B2D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77175" y="2649099"/>
            <a:ext cx="0" cy="5002369"/>
          </a:xfrm>
          <a:prstGeom prst="line">
            <a:avLst/>
          </a:prstGeom>
          <a:ln w="276225" cap="flat">
            <a:solidFill>
              <a:srgbClr val="E757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847185" y="9492521"/>
            <a:ext cx="2167110" cy="677579"/>
          </a:xfrm>
          <a:custGeom>
            <a:avLst/>
            <a:gdLst/>
            <a:ahLst/>
            <a:cxnLst/>
            <a:rect l="l" t="t" r="r" b="b"/>
            <a:pathLst>
              <a:path w="2167110" h="677579">
                <a:moveTo>
                  <a:pt x="0" y="0"/>
                </a:moveTo>
                <a:lnTo>
                  <a:pt x="2167109" y="0"/>
                </a:lnTo>
                <a:lnTo>
                  <a:pt x="2167109" y="677579"/>
                </a:lnTo>
                <a:lnTo>
                  <a:pt x="0" y="677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276636" y="1661825"/>
            <a:ext cx="2484071" cy="1208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spc="-159" dirty="0">
                <a:solidFill>
                  <a:srgbClr val="FFFFFF"/>
                </a:solidFill>
                <a:latin typeface="Omnes Medium"/>
                <a:ea typeface="Omnes Medium"/>
                <a:cs typeface="Omnes Medium"/>
                <a:sym typeface="Omnes Medium"/>
              </a:rPr>
              <a:t>4 M 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7200" y="448207"/>
            <a:ext cx="15902039" cy="80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6999" dirty="0">
                <a:solidFill>
                  <a:srgbClr val="9B2D1B"/>
                </a:solidFill>
                <a:latin typeface="Omnes Medium"/>
                <a:ea typeface="Omnes Medium"/>
                <a:cs typeface="Omnes Medium"/>
                <a:sym typeface="Omnes Medium"/>
              </a:rPr>
              <a:t>Santé Sud en Chiffres</a:t>
            </a:r>
            <a:r>
              <a:rPr lang="en-US" sz="6999" dirty="0">
                <a:solidFill>
                  <a:srgbClr val="EB7D61"/>
                </a:solidFill>
                <a:latin typeface="Omnes Medium"/>
                <a:ea typeface="Omnes Medium"/>
                <a:cs typeface="Omnes Medium"/>
                <a:sym typeface="Omnes Medium"/>
              </a:rPr>
              <a:t>​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89951" y="1852708"/>
            <a:ext cx="2019781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0"/>
              </a:lnSpc>
              <a:spcBef>
                <a:spcPct val="0"/>
              </a:spcBef>
            </a:pPr>
            <a:r>
              <a:rPr lang="en-US" sz="4500" dirty="0">
                <a:solidFill>
                  <a:srgbClr val="6C9EB9"/>
                </a:solidFill>
                <a:latin typeface="Omnes Medium"/>
                <a:ea typeface="Omnes Medium"/>
                <a:cs typeface="Omnes Medium"/>
                <a:sym typeface="Omnes Medium"/>
              </a:rPr>
              <a:t>Budget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0974" y="8660768"/>
            <a:ext cx="1152223" cy="29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mnes Medium"/>
                <a:ea typeface="Omnes Medium"/>
                <a:cs typeface="Omnes Medium"/>
                <a:sym typeface="Omnes Medium"/>
              </a:rPr>
              <a:t>(pour 2024)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090468" y="1627534"/>
            <a:ext cx="1729932" cy="124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spc="-159" dirty="0">
                <a:solidFill>
                  <a:srgbClr val="6C9EB9"/>
                </a:solidFill>
                <a:latin typeface="Omnes Medium"/>
                <a:ea typeface="Omnes Medium"/>
                <a:cs typeface="Omnes Medium"/>
                <a:sym typeface="Omnes Medium"/>
              </a:rPr>
              <a:t>86%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20400" y="2186817"/>
            <a:ext cx="5217590" cy="47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sz="2500" dirty="0">
                <a:solidFill>
                  <a:srgbClr val="6C9EB9"/>
                </a:solidFill>
                <a:latin typeface="Omnes Medium"/>
                <a:ea typeface="Omnes Medium"/>
                <a:cs typeface="Omnes Medium"/>
                <a:sym typeface="Omnes Medium"/>
              </a:rPr>
              <a:t>des </a:t>
            </a:r>
            <a:r>
              <a:rPr lang="en-US" sz="2500" dirty="0" err="1">
                <a:solidFill>
                  <a:srgbClr val="6C9EB9"/>
                </a:solidFill>
                <a:latin typeface="Omnes Medium"/>
                <a:ea typeface="Omnes Medium"/>
                <a:cs typeface="Omnes Medium"/>
                <a:sym typeface="Omnes Medium"/>
              </a:rPr>
              <a:t>dépenses</a:t>
            </a:r>
            <a:r>
              <a:rPr lang="en-US" sz="2500" dirty="0">
                <a:solidFill>
                  <a:srgbClr val="6C9EB9"/>
                </a:solidFill>
                <a:latin typeface="Omnes Medium"/>
                <a:ea typeface="Omnes Medium"/>
                <a:cs typeface="Omnes Medium"/>
                <a:sym typeface="Omnes Medium"/>
              </a:rPr>
              <a:t> </a:t>
            </a:r>
            <a:r>
              <a:rPr lang="en-US" sz="2500" dirty="0" err="1">
                <a:solidFill>
                  <a:srgbClr val="6C9EB9"/>
                </a:solidFill>
                <a:latin typeface="Omnes Medium"/>
                <a:ea typeface="Omnes Medium"/>
                <a:cs typeface="Omnes Medium"/>
                <a:sym typeface="Omnes Medium"/>
              </a:rPr>
              <a:t>réalisées</a:t>
            </a:r>
            <a:r>
              <a:rPr lang="en-US" sz="2500" dirty="0">
                <a:solidFill>
                  <a:srgbClr val="6C9EB9"/>
                </a:solidFill>
                <a:latin typeface="Omnes Medium"/>
                <a:ea typeface="Omnes Medium"/>
                <a:cs typeface="Omnes Medium"/>
                <a:sym typeface="Omnes Medium"/>
              </a:rPr>
              <a:t> sur le terrain.</a:t>
            </a: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55DAE042-7CEF-42FB-B317-6D508C968029}"/>
              </a:ext>
            </a:extLst>
          </p:cNvPr>
          <p:cNvSpPr txBox="1"/>
          <p:nvPr/>
        </p:nvSpPr>
        <p:spPr>
          <a:xfrm>
            <a:off x="638343" y="7482264"/>
            <a:ext cx="2019781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0"/>
              </a:lnSpc>
              <a:spcBef>
                <a:spcPct val="0"/>
              </a:spcBef>
            </a:pPr>
            <a:r>
              <a:rPr lang="en-US" sz="4500" dirty="0">
                <a:solidFill>
                  <a:srgbClr val="6C9EB9"/>
                </a:solidFill>
                <a:latin typeface="Omnes Medium"/>
                <a:ea typeface="Omnes Medium"/>
                <a:cs typeface="Omnes Medium"/>
                <a:sym typeface="Omnes Medium"/>
              </a:rPr>
              <a:t>Équipe</a:t>
            </a:r>
          </a:p>
        </p:txBody>
      </p:sp>
      <p:grpSp>
        <p:nvGrpSpPr>
          <p:cNvPr id="29" name="Group 2">
            <a:extLst>
              <a:ext uri="{FF2B5EF4-FFF2-40B4-BE49-F238E27FC236}">
                <a16:creationId xmlns:a16="http://schemas.microsoft.com/office/drawing/2014/main" id="{79A5E9CF-5A4D-42BF-84A3-5D9C1AEE2248}"/>
              </a:ext>
            </a:extLst>
          </p:cNvPr>
          <p:cNvGrpSpPr/>
          <p:nvPr/>
        </p:nvGrpSpPr>
        <p:grpSpPr>
          <a:xfrm>
            <a:off x="2789990" y="7048145"/>
            <a:ext cx="3809999" cy="1725487"/>
            <a:chOff x="0" y="0"/>
            <a:chExt cx="6350000" cy="6350000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BC45D1A1-BC53-489A-B29E-DB5EAC4090C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B7D61"/>
            </a:solidFill>
          </p:spPr>
        </p:sp>
      </p:grpSp>
      <p:sp>
        <p:nvSpPr>
          <p:cNvPr id="31" name="TextBox 14">
            <a:extLst>
              <a:ext uri="{FF2B5EF4-FFF2-40B4-BE49-F238E27FC236}">
                <a16:creationId xmlns:a16="http://schemas.microsoft.com/office/drawing/2014/main" id="{B1C1AA37-C05E-4C44-A555-9F0668BF5A1D}"/>
              </a:ext>
            </a:extLst>
          </p:cNvPr>
          <p:cNvSpPr txBox="1"/>
          <p:nvPr/>
        </p:nvSpPr>
        <p:spPr>
          <a:xfrm>
            <a:off x="3323391" y="7306876"/>
            <a:ext cx="3276598" cy="1208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10047"/>
              </a:lnSpc>
              <a:spcBef>
                <a:spcPct val="0"/>
              </a:spcBef>
            </a:pPr>
            <a:r>
              <a:rPr lang="en-US" sz="6399" spc="-159" dirty="0">
                <a:solidFill>
                  <a:srgbClr val="FFFFFF"/>
                </a:solidFill>
                <a:latin typeface="Omnes Medium"/>
                <a:ea typeface="Omnes Medium"/>
                <a:cs typeface="Omnes Medium"/>
                <a:sym typeface="Omnes Medium"/>
              </a:rPr>
              <a:t>80 </a:t>
            </a:r>
            <a:r>
              <a:rPr lang="en-US" sz="3600" spc="-159" dirty="0" err="1">
                <a:solidFill>
                  <a:srgbClr val="FFFFFF"/>
                </a:solidFill>
                <a:latin typeface="Omnes Medium"/>
                <a:ea typeface="Omnes Medium"/>
                <a:cs typeface="Omnes Medium"/>
                <a:sym typeface="Omnes Medium"/>
              </a:rPr>
              <a:t>personnes</a:t>
            </a:r>
            <a:endParaRPr lang="en-US" sz="6399" spc="-159" dirty="0">
              <a:solidFill>
                <a:srgbClr val="FFFFFF"/>
              </a:solidFill>
              <a:latin typeface="Omnes Medium"/>
              <a:ea typeface="Omnes Medium"/>
              <a:cs typeface="Omnes Medium"/>
              <a:sym typeface="Omnes Medium"/>
            </a:endParaRPr>
          </a:p>
        </p:txBody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5CE5C3C1-458F-4300-95FC-A01624770832}"/>
              </a:ext>
            </a:extLst>
          </p:cNvPr>
          <p:cNvSpPr txBox="1"/>
          <p:nvPr/>
        </p:nvSpPr>
        <p:spPr>
          <a:xfrm>
            <a:off x="7165869" y="7243550"/>
            <a:ext cx="1729932" cy="124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spc="-159" dirty="0">
                <a:solidFill>
                  <a:srgbClr val="6C9EB9"/>
                </a:solidFill>
                <a:latin typeface="Omnes Medium"/>
                <a:ea typeface="Omnes Medium"/>
                <a:cs typeface="Omnes Medium"/>
                <a:sym typeface="Omnes Medium"/>
              </a:rPr>
              <a:t>85%</a:t>
            </a:r>
          </a:p>
        </p:txBody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37112BDC-3C00-4D12-8A22-76F1B2760542}"/>
              </a:ext>
            </a:extLst>
          </p:cNvPr>
          <p:cNvSpPr txBox="1"/>
          <p:nvPr/>
        </p:nvSpPr>
        <p:spPr>
          <a:xfrm>
            <a:off x="8895801" y="7802833"/>
            <a:ext cx="5217590" cy="47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sz="2500" dirty="0">
                <a:solidFill>
                  <a:srgbClr val="6C9EB9"/>
                </a:solidFill>
                <a:latin typeface="Omnes Medium"/>
                <a:ea typeface="Omnes Medium"/>
                <a:cs typeface="Omnes Medium"/>
                <a:sym typeface="Omnes Medium"/>
              </a:rPr>
              <a:t>Sur le terrain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147514E3-4A5D-4AE0-87AA-2DC844C6F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135" y="6650354"/>
            <a:ext cx="6946160" cy="2478605"/>
          </a:xfrm>
          <a:prstGeom prst="rect">
            <a:avLst/>
          </a:prstGeom>
        </p:spPr>
      </p:pic>
      <p:sp>
        <p:nvSpPr>
          <p:cNvPr id="21" name="Freeform 10">
            <a:extLst>
              <a:ext uri="{FF2B5EF4-FFF2-40B4-BE49-F238E27FC236}">
                <a16:creationId xmlns:a16="http://schemas.microsoft.com/office/drawing/2014/main" id="{562E73C3-874C-4D50-8814-7EC3AFC64AD2}"/>
              </a:ext>
            </a:extLst>
          </p:cNvPr>
          <p:cNvSpPr/>
          <p:nvPr/>
        </p:nvSpPr>
        <p:spPr>
          <a:xfrm>
            <a:off x="6426174" y="3674272"/>
            <a:ext cx="2695284" cy="1379894"/>
          </a:xfrm>
          <a:custGeom>
            <a:avLst/>
            <a:gdLst/>
            <a:ahLst/>
            <a:cxnLst/>
            <a:rect l="l" t="t" r="r" b="b"/>
            <a:pathLst>
              <a:path w="2695284" h="1379893">
                <a:moveTo>
                  <a:pt x="0" y="0"/>
                </a:moveTo>
                <a:lnTo>
                  <a:pt x="2695284" y="0"/>
                </a:lnTo>
                <a:lnTo>
                  <a:pt x="2695284" y="1379893"/>
                </a:lnTo>
                <a:lnTo>
                  <a:pt x="0" y="13798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92F9B428-8835-4D64-A25A-C814C89B446C}"/>
              </a:ext>
            </a:extLst>
          </p:cNvPr>
          <p:cNvSpPr/>
          <p:nvPr/>
        </p:nvSpPr>
        <p:spPr>
          <a:xfrm>
            <a:off x="638343" y="3191102"/>
            <a:ext cx="4991433" cy="2346234"/>
          </a:xfrm>
          <a:custGeom>
            <a:avLst/>
            <a:gdLst/>
            <a:ahLst/>
            <a:cxnLst/>
            <a:rect l="l" t="t" r="r" b="b"/>
            <a:pathLst>
              <a:path w="3614931" h="1640275">
                <a:moveTo>
                  <a:pt x="0" y="0"/>
                </a:moveTo>
                <a:lnTo>
                  <a:pt x="3614931" y="0"/>
                </a:lnTo>
                <a:lnTo>
                  <a:pt x="3614931" y="1640276"/>
                </a:lnTo>
                <a:lnTo>
                  <a:pt x="0" y="16402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C051FDA6-9B98-43E5-8A72-ABE8DA90CDBF}"/>
              </a:ext>
            </a:extLst>
          </p:cNvPr>
          <p:cNvSpPr/>
          <p:nvPr/>
        </p:nvSpPr>
        <p:spPr>
          <a:xfrm>
            <a:off x="9917856" y="3630784"/>
            <a:ext cx="2013789" cy="1466870"/>
          </a:xfrm>
          <a:custGeom>
            <a:avLst/>
            <a:gdLst/>
            <a:ahLst/>
            <a:cxnLst/>
            <a:rect l="l" t="t" r="r" b="b"/>
            <a:pathLst>
              <a:path w="2013789" h="1466869">
                <a:moveTo>
                  <a:pt x="0" y="0"/>
                </a:moveTo>
                <a:lnTo>
                  <a:pt x="2013788" y="0"/>
                </a:lnTo>
                <a:lnTo>
                  <a:pt x="2013788" y="1466869"/>
                </a:lnTo>
                <a:lnTo>
                  <a:pt x="0" y="14668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23" b="-423"/>
            </a:stretch>
          </a:blipFill>
        </p:spPr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F956EAD4-3812-4F35-9BA8-BA4A3304AE28}"/>
              </a:ext>
            </a:extLst>
          </p:cNvPr>
          <p:cNvSpPr/>
          <p:nvPr/>
        </p:nvSpPr>
        <p:spPr>
          <a:xfrm>
            <a:off x="12728043" y="3971954"/>
            <a:ext cx="3927084" cy="784530"/>
          </a:xfrm>
          <a:custGeom>
            <a:avLst/>
            <a:gdLst/>
            <a:ahLst/>
            <a:cxnLst/>
            <a:rect l="l" t="t" r="r" b="b"/>
            <a:pathLst>
              <a:path w="3927084" h="784530">
                <a:moveTo>
                  <a:pt x="0" y="0"/>
                </a:moveTo>
                <a:lnTo>
                  <a:pt x="3927084" y="0"/>
                </a:lnTo>
                <a:lnTo>
                  <a:pt x="3927084" y="784530"/>
                </a:lnTo>
                <a:lnTo>
                  <a:pt x="0" y="7845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8144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1455" y="2651245"/>
            <a:ext cx="4057346" cy="2870428"/>
            <a:chOff x="0" y="0"/>
            <a:chExt cx="3290310" cy="23277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90310" cy="2327778"/>
            </a:xfrm>
            <a:custGeom>
              <a:avLst/>
              <a:gdLst/>
              <a:ahLst/>
              <a:cxnLst/>
              <a:rect l="l" t="t" r="r" b="b"/>
              <a:pathLst>
                <a:path w="3290310" h="2327778">
                  <a:moveTo>
                    <a:pt x="3165850" y="2327777"/>
                  </a:moveTo>
                  <a:lnTo>
                    <a:pt x="124460" y="2327777"/>
                  </a:lnTo>
                  <a:cubicBezTo>
                    <a:pt x="55880" y="2327777"/>
                    <a:pt x="0" y="2271898"/>
                    <a:pt x="0" y="22033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65850" y="0"/>
                  </a:lnTo>
                  <a:cubicBezTo>
                    <a:pt x="3234430" y="0"/>
                    <a:pt x="3290310" y="55880"/>
                    <a:pt x="3290310" y="124460"/>
                  </a:cubicBezTo>
                  <a:lnTo>
                    <a:pt x="3290310" y="2203318"/>
                  </a:lnTo>
                  <a:cubicBezTo>
                    <a:pt x="3290310" y="2271898"/>
                    <a:pt x="3234430" y="2327778"/>
                    <a:pt x="3165850" y="2327778"/>
                  </a:cubicBezTo>
                  <a:close/>
                </a:path>
              </a:pathLst>
            </a:custGeom>
            <a:solidFill>
              <a:srgbClr val="6C9EB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238090" y="2634247"/>
            <a:ext cx="3962221" cy="2870428"/>
            <a:chOff x="0" y="0"/>
            <a:chExt cx="3422265" cy="24792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22265" cy="2479257"/>
            </a:xfrm>
            <a:custGeom>
              <a:avLst/>
              <a:gdLst/>
              <a:ahLst/>
              <a:cxnLst/>
              <a:rect l="l" t="t" r="r" b="b"/>
              <a:pathLst>
                <a:path w="3422265" h="2479257">
                  <a:moveTo>
                    <a:pt x="3297805" y="2479257"/>
                  </a:moveTo>
                  <a:lnTo>
                    <a:pt x="124460" y="2479257"/>
                  </a:lnTo>
                  <a:cubicBezTo>
                    <a:pt x="55880" y="2479257"/>
                    <a:pt x="0" y="2423377"/>
                    <a:pt x="0" y="235479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97805" y="0"/>
                  </a:lnTo>
                  <a:cubicBezTo>
                    <a:pt x="3366385" y="0"/>
                    <a:pt x="3422265" y="55880"/>
                    <a:pt x="3422265" y="124460"/>
                  </a:cubicBezTo>
                  <a:lnTo>
                    <a:pt x="3422265" y="2354797"/>
                  </a:lnTo>
                  <a:cubicBezTo>
                    <a:pt x="3422265" y="2423377"/>
                    <a:pt x="3366385" y="2479257"/>
                    <a:pt x="3297805" y="2479257"/>
                  </a:cubicBezTo>
                  <a:close/>
                </a:path>
              </a:pathLst>
            </a:custGeom>
            <a:solidFill>
              <a:srgbClr val="E7573E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039600" y="2651245"/>
            <a:ext cx="4125282" cy="2870428"/>
            <a:chOff x="0" y="0"/>
            <a:chExt cx="3563104" cy="24792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63104" cy="2479257"/>
            </a:xfrm>
            <a:custGeom>
              <a:avLst/>
              <a:gdLst/>
              <a:ahLst/>
              <a:cxnLst/>
              <a:rect l="l" t="t" r="r" b="b"/>
              <a:pathLst>
                <a:path w="3563104" h="2479257">
                  <a:moveTo>
                    <a:pt x="3438644" y="2479257"/>
                  </a:moveTo>
                  <a:lnTo>
                    <a:pt x="124460" y="2479257"/>
                  </a:lnTo>
                  <a:cubicBezTo>
                    <a:pt x="55880" y="2479257"/>
                    <a:pt x="0" y="2423377"/>
                    <a:pt x="0" y="235479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38644" y="0"/>
                  </a:lnTo>
                  <a:cubicBezTo>
                    <a:pt x="3507224" y="0"/>
                    <a:pt x="3563104" y="55880"/>
                    <a:pt x="3563104" y="124460"/>
                  </a:cubicBezTo>
                  <a:lnTo>
                    <a:pt x="3563104" y="2354797"/>
                  </a:lnTo>
                  <a:cubicBezTo>
                    <a:pt x="3563104" y="2423377"/>
                    <a:pt x="3507224" y="2479257"/>
                    <a:pt x="3438644" y="2479257"/>
                  </a:cubicBezTo>
                  <a:close/>
                </a:path>
              </a:pathLst>
            </a:custGeom>
            <a:solidFill>
              <a:srgbClr val="9B2D1B"/>
            </a:solidFill>
          </p:spPr>
        </p:sp>
      </p:grpSp>
      <p:sp>
        <p:nvSpPr>
          <p:cNvPr id="8" name="AutoShape 8"/>
          <p:cNvSpPr/>
          <p:nvPr/>
        </p:nvSpPr>
        <p:spPr>
          <a:xfrm flipV="1">
            <a:off x="0" y="71438"/>
            <a:ext cx="7048145" cy="0"/>
          </a:xfrm>
          <a:prstGeom prst="line">
            <a:avLst/>
          </a:prstGeom>
          <a:ln w="276225" cap="flat">
            <a:solidFill>
              <a:srgbClr val="EB7D6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1239848" y="71438"/>
            <a:ext cx="7048145" cy="0"/>
          </a:xfrm>
          <a:prstGeom prst="line">
            <a:avLst/>
          </a:prstGeom>
          <a:ln w="276225" cap="flat">
            <a:solidFill>
              <a:srgbClr val="9B2D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6636029" y="71438"/>
            <a:ext cx="5002369" cy="0"/>
          </a:xfrm>
          <a:prstGeom prst="line">
            <a:avLst/>
          </a:prstGeom>
          <a:ln w="276225" cap="flat">
            <a:solidFill>
              <a:srgbClr val="E757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5891909" y="9393260"/>
            <a:ext cx="2167110" cy="677579"/>
          </a:xfrm>
          <a:custGeom>
            <a:avLst/>
            <a:gdLst/>
            <a:ahLst/>
            <a:cxnLst/>
            <a:rect l="l" t="t" r="r" b="b"/>
            <a:pathLst>
              <a:path w="2167110" h="677579">
                <a:moveTo>
                  <a:pt x="0" y="0"/>
                </a:moveTo>
                <a:lnTo>
                  <a:pt x="2167110" y="0"/>
                </a:lnTo>
                <a:lnTo>
                  <a:pt x="2167110" y="677579"/>
                </a:lnTo>
                <a:lnTo>
                  <a:pt x="0" y="677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64862" y="2853780"/>
            <a:ext cx="1151272" cy="1148394"/>
          </a:xfrm>
          <a:custGeom>
            <a:avLst/>
            <a:gdLst/>
            <a:ahLst/>
            <a:cxnLst/>
            <a:rect l="l" t="t" r="r" b="b"/>
            <a:pathLst>
              <a:path w="1151272" h="1148394">
                <a:moveTo>
                  <a:pt x="0" y="0"/>
                </a:moveTo>
                <a:lnTo>
                  <a:pt x="1151272" y="0"/>
                </a:lnTo>
                <a:lnTo>
                  <a:pt x="1151272" y="1148394"/>
                </a:lnTo>
                <a:lnTo>
                  <a:pt x="0" y="1148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543510" y="2696401"/>
            <a:ext cx="1351382" cy="1305773"/>
          </a:xfrm>
          <a:custGeom>
            <a:avLst/>
            <a:gdLst/>
            <a:ahLst/>
            <a:cxnLst/>
            <a:rect l="l" t="t" r="r" b="b"/>
            <a:pathLst>
              <a:path w="1351382" h="1305773">
                <a:moveTo>
                  <a:pt x="0" y="0"/>
                </a:moveTo>
                <a:lnTo>
                  <a:pt x="1351382" y="0"/>
                </a:lnTo>
                <a:lnTo>
                  <a:pt x="1351382" y="1305773"/>
                </a:lnTo>
                <a:lnTo>
                  <a:pt x="0" y="1305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357440" y="2830975"/>
            <a:ext cx="1489601" cy="1171199"/>
          </a:xfrm>
          <a:custGeom>
            <a:avLst/>
            <a:gdLst/>
            <a:ahLst/>
            <a:cxnLst/>
            <a:rect l="l" t="t" r="r" b="b"/>
            <a:pathLst>
              <a:path w="1489601" h="1171199">
                <a:moveTo>
                  <a:pt x="0" y="0"/>
                </a:moveTo>
                <a:lnTo>
                  <a:pt x="1489602" y="0"/>
                </a:lnTo>
                <a:lnTo>
                  <a:pt x="1489602" y="1171199"/>
                </a:lnTo>
                <a:lnTo>
                  <a:pt x="0" y="11711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87641" y="4294410"/>
            <a:ext cx="3305714" cy="93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19"/>
              </a:lnSpc>
              <a:spcBef>
                <a:spcPct val="0"/>
              </a:spcBef>
            </a:pPr>
            <a:r>
              <a:rPr lang="en-US" sz="2784">
                <a:solidFill>
                  <a:srgbClr val="FFFFFF"/>
                </a:solidFill>
                <a:latin typeface="Omnes Medium"/>
                <a:ea typeface="Omnes Medium"/>
                <a:cs typeface="Omnes Medium"/>
                <a:sym typeface="Omnes Medium"/>
              </a:rPr>
              <a:t>Renforcer nos pratiques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03582" y="1184676"/>
            <a:ext cx="768083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</a:pPr>
            <a:r>
              <a:rPr lang="en-US" sz="6999">
                <a:solidFill>
                  <a:srgbClr val="EB7D61"/>
                </a:solidFill>
                <a:latin typeface="Omnes Medium"/>
                <a:ea typeface="Omnes Medium"/>
                <a:cs typeface="Omnes Medium"/>
                <a:sym typeface="Omnes Medium"/>
              </a:rPr>
              <a:t>Nos enjeux actuels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35881" y="4064904"/>
            <a:ext cx="3566640" cy="13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19"/>
              </a:lnSpc>
              <a:spcBef>
                <a:spcPct val="0"/>
              </a:spcBef>
            </a:pPr>
            <a:r>
              <a:rPr lang="en-US" sz="2784">
                <a:solidFill>
                  <a:srgbClr val="FFFFFF"/>
                </a:solidFill>
                <a:latin typeface="Omnes Medium"/>
                <a:ea typeface="Omnes Medium"/>
                <a:cs typeface="Omnes Medium"/>
                <a:sym typeface="Omnes Medium"/>
              </a:rPr>
              <a:t>Enrichir et diffuser nos connaissances et nos combats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83259" y="4064904"/>
            <a:ext cx="3837964" cy="13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19"/>
              </a:lnSpc>
              <a:spcBef>
                <a:spcPct val="0"/>
              </a:spcBef>
            </a:pPr>
            <a:r>
              <a:rPr lang="en-US" sz="2784">
                <a:solidFill>
                  <a:srgbClr val="FFFFFF"/>
                </a:solidFill>
                <a:latin typeface="Omnes Medium"/>
                <a:ea typeface="Omnes Medium"/>
                <a:cs typeface="Omnes Medium"/>
                <a:sym typeface="Omnes Medium"/>
              </a:rPr>
              <a:t>Développer nos activités et faire évoluer notre modèle économique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D69E674D-DB83-4F39-83A8-6C0575723938}"/>
              </a:ext>
            </a:extLst>
          </p:cNvPr>
          <p:cNvSpPr/>
          <p:nvPr/>
        </p:nvSpPr>
        <p:spPr>
          <a:xfrm>
            <a:off x="968015" y="5776453"/>
            <a:ext cx="4335567" cy="2719847"/>
          </a:xfrm>
          <a:custGeom>
            <a:avLst/>
            <a:gdLst>
              <a:gd name="connsiteX0" fmla="*/ 201851 w 3380055"/>
              <a:gd name="connsiteY0" fmla="*/ 0 h 2523140"/>
              <a:gd name="connsiteX1" fmla="*/ 3178204 w 3380055"/>
              <a:gd name="connsiteY1" fmla="*/ 0 h 2523140"/>
              <a:gd name="connsiteX2" fmla="*/ 3380055 w 3380055"/>
              <a:gd name="connsiteY2" fmla="*/ 201851 h 2523140"/>
              <a:gd name="connsiteX3" fmla="*/ 3380055 w 3380055"/>
              <a:gd name="connsiteY3" fmla="*/ 2523140 h 2523140"/>
              <a:gd name="connsiteX4" fmla="*/ 3380055 w 3380055"/>
              <a:gd name="connsiteY4" fmla="*/ 2523140 h 2523140"/>
              <a:gd name="connsiteX5" fmla="*/ 0 w 3380055"/>
              <a:gd name="connsiteY5" fmla="*/ 2523140 h 2523140"/>
              <a:gd name="connsiteX6" fmla="*/ 0 w 3380055"/>
              <a:gd name="connsiteY6" fmla="*/ 2523140 h 2523140"/>
              <a:gd name="connsiteX7" fmla="*/ 0 w 3380055"/>
              <a:gd name="connsiteY7" fmla="*/ 201851 h 2523140"/>
              <a:gd name="connsiteX8" fmla="*/ 201851 w 3380055"/>
              <a:gd name="connsiteY8" fmla="*/ 0 h 252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0055" h="2523140">
                <a:moveTo>
                  <a:pt x="201851" y="0"/>
                </a:moveTo>
                <a:lnTo>
                  <a:pt x="3178204" y="0"/>
                </a:lnTo>
                <a:cubicBezTo>
                  <a:pt x="3289683" y="0"/>
                  <a:pt x="3380055" y="90372"/>
                  <a:pt x="3380055" y="201851"/>
                </a:cubicBezTo>
                <a:lnTo>
                  <a:pt x="3380055" y="2523140"/>
                </a:lnTo>
                <a:lnTo>
                  <a:pt x="3380055" y="2523140"/>
                </a:lnTo>
                <a:lnTo>
                  <a:pt x="0" y="2523140"/>
                </a:lnTo>
                <a:lnTo>
                  <a:pt x="0" y="2523140"/>
                </a:lnTo>
                <a:lnTo>
                  <a:pt x="0" y="201851"/>
                </a:lnTo>
                <a:cubicBezTo>
                  <a:pt x="0" y="90372"/>
                  <a:pt x="90372" y="0"/>
                  <a:pt x="201851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1980" tIns="127700" rIns="81980" bIns="22860" numCol="1" spcCol="1270" anchor="t" anchorCtr="0">
            <a:noAutofit/>
          </a:bodyPr>
          <a:lstStyle/>
          <a:p>
            <a:pPr marL="342900" lvl="1" indent="-34290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alibri" panose="020F0502020204030204" pitchFamily="34" charset="0"/>
              <a:buChar char="‒"/>
            </a:pPr>
            <a:r>
              <a:rPr lang="fr-FR" sz="2400" kern="1200" dirty="0"/>
              <a:t>Affirmation des principes du projet associatif</a:t>
            </a:r>
          </a:p>
          <a:p>
            <a:pPr marL="342900" lvl="1" indent="-34290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alibri" panose="020F0502020204030204" pitchFamily="34" charset="0"/>
              <a:buChar char="‒"/>
            </a:pPr>
            <a:r>
              <a:rPr lang="fr-FR" sz="2400" kern="1200" dirty="0"/>
              <a:t>Actualisation de nos procédures de travail</a:t>
            </a:r>
          </a:p>
          <a:p>
            <a:pPr marL="342900" lvl="1" indent="-34290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alibri" panose="020F0502020204030204" pitchFamily="34" charset="0"/>
              <a:buChar char="‒"/>
            </a:pPr>
            <a:r>
              <a:rPr lang="fr-FR" sz="2400" kern="1200" dirty="0"/>
              <a:t>Evolution du modèle économique</a:t>
            </a:r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05A77ABD-274A-4EBE-A7CF-48F66FEFD1D2}"/>
              </a:ext>
            </a:extLst>
          </p:cNvPr>
          <p:cNvSpPr/>
          <p:nvPr/>
        </p:nvSpPr>
        <p:spPr>
          <a:xfrm>
            <a:off x="7154133" y="5776453"/>
            <a:ext cx="4335567" cy="2719847"/>
          </a:xfrm>
          <a:custGeom>
            <a:avLst/>
            <a:gdLst>
              <a:gd name="connsiteX0" fmla="*/ 201851 w 3380055"/>
              <a:gd name="connsiteY0" fmla="*/ 0 h 2523140"/>
              <a:gd name="connsiteX1" fmla="*/ 3178204 w 3380055"/>
              <a:gd name="connsiteY1" fmla="*/ 0 h 2523140"/>
              <a:gd name="connsiteX2" fmla="*/ 3380055 w 3380055"/>
              <a:gd name="connsiteY2" fmla="*/ 201851 h 2523140"/>
              <a:gd name="connsiteX3" fmla="*/ 3380055 w 3380055"/>
              <a:gd name="connsiteY3" fmla="*/ 2523140 h 2523140"/>
              <a:gd name="connsiteX4" fmla="*/ 3380055 w 3380055"/>
              <a:gd name="connsiteY4" fmla="*/ 2523140 h 2523140"/>
              <a:gd name="connsiteX5" fmla="*/ 0 w 3380055"/>
              <a:gd name="connsiteY5" fmla="*/ 2523140 h 2523140"/>
              <a:gd name="connsiteX6" fmla="*/ 0 w 3380055"/>
              <a:gd name="connsiteY6" fmla="*/ 2523140 h 2523140"/>
              <a:gd name="connsiteX7" fmla="*/ 0 w 3380055"/>
              <a:gd name="connsiteY7" fmla="*/ 201851 h 2523140"/>
              <a:gd name="connsiteX8" fmla="*/ 201851 w 3380055"/>
              <a:gd name="connsiteY8" fmla="*/ 0 h 252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0055" h="2523140">
                <a:moveTo>
                  <a:pt x="201851" y="0"/>
                </a:moveTo>
                <a:lnTo>
                  <a:pt x="3178204" y="0"/>
                </a:lnTo>
                <a:cubicBezTo>
                  <a:pt x="3289683" y="0"/>
                  <a:pt x="3380055" y="90372"/>
                  <a:pt x="3380055" y="201851"/>
                </a:cubicBezTo>
                <a:lnTo>
                  <a:pt x="3380055" y="2523140"/>
                </a:lnTo>
                <a:lnTo>
                  <a:pt x="3380055" y="2523140"/>
                </a:lnTo>
                <a:lnTo>
                  <a:pt x="0" y="2523140"/>
                </a:lnTo>
                <a:lnTo>
                  <a:pt x="0" y="2523140"/>
                </a:lnTo>
                <a:lnTo>
                  <a:pt x="0" y="201851"/>
                </a:lnTo>
                <a:cubicBezTo>
                  <a:pt x="0" y="90372"/>
                  <a:pt x="90372" y="0"/>
                  <a:pt x="201851" y="0"/>
                </a:cubicBezTo>
                <a:close/>
              </a:path>
            </a:pathLst>
          </a:custGeom>
          <a:ln>
            <a:solidFill>
              <a:srgbClr val="EB7D61"/>
            </a:solidFill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1980" tIns="127700" rIns="81980" bIns="22860" numCol="1" spcCol="1270" anchor="t" anchorCtr="0">
            <a:noAutofit/>
          </a:bodyPr>
          <a:lstStyle/>
          <a:p>
            <a:pPr marL="342900" lvl="1" indent="-34290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alibri" panose="020F0502020204030204" pitchFamily="34" charset="0"/>
              <a:buChar char="‒"/>
            </a:pPr>
            <a:r>
              <a:rPr lang="fr-FR" sz="2400" kern="1200" dirty="0"/>
              <a:t>Mise en place d’un Comité scientifique</a:t>
            </a:r>
          </a:p>
          <a:p>
            <a:pPr marL="342900" lvl="1" indent="-34290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alibri" panose="020F0502020204030204" pitchFamily="34" charset="0"/>
              <a:buChar char="‒"/>
            </a:pPr>
            <a:r>
              <a:rPr lang="fr-FR" sz="2400" kern="1200" dirty="0"/>
              <a:t>Développement de la place de la recherche dans nos activités</a:t>
            </a:r>
          </a:p>
          <a:p>
            <a:pPr marL="342900" lvl="1" indent="-34290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alibri" panose="020F0502020204030204" pitchFamily="34" charset="0"/>
              <a:buChar char="‒"/>
            </a:pPr>
            <a:r>
              <a:rPr lang="fr-FR" sz="2400" kern="1200" dirty="0"/>
              <a:t>Renforcement du partage des connaissances et animation de la vie associative</a:t>
            </a: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2041BEB2-F99A-4707-A9F0-1A28C459651B}"/>
              </a:ext>
            </a:extLst>
          </p:cNvPr>
          <p:cNvSpPr/>
          <p:nvPr/>
        </p:nvSpPr>
        <p:spPr>
          <a:xfrm>
            <a:off x="13106282" y="5776453"/>
            <a:ext cx="4335567" cy="2719847"/>
          </a:xfrm>
          <a:custGeom>
            <a:avLst/>
            <a:gdLst>
              <a:gd name="connsiteX0" fmla="*/ 201851 w 3380055"/>
              <a:gd name="connsiteY0" fmla="*/ 0 h 2523140"/>
              <a:gd name="connsiteX1" fmla="*/ 3178204 w 3380055"/>
              <a:gd name="connsiteY1" fmla="*/ 0 h 2523140"/>
              <a:gd name="connsiteX2" fmla="*/ 3380055 w 3380055"/>
              <a:gd name="connsiteY2" fmla="*/ 201851 h 2523140"/>
              <a:gd name="connsiteX3" fmla="*/ 3380055 w 3380055"/>
              <a:gd name="connsiteY3" fmla="*/ 2523140 h 2523140"/>
              <a:gd name="connsiteX4" fmla="*/ 3380055 w 3380055"/>
              <a:gd name="connsiteY4" fmla="*/ 2523140 h 2523140"/>
              <a:gd name="connsiteX5" fmla="*/ 0 w 3380055"/>
              <a:gd name="connsiteY5" fmla="*/ 2523140 h 2523140"/>
              <a:gd name="connsiteX6" fmla="*/ 0 w 3380055"/>
              <a:gd name="connsiteY6" fmla="*/ 2523140 h 2523140"/>
              <a:gd name="connsiteX7" fmla="*/ 0 w 3380055"/>
              <a:gd name="connsiteY7" fmla="*/ 201851 h 2523140"/>
              <a:gd name="connsiteX8" fmla="*/ 201851 w 3380055"/>
              <a:gd name="connsiteY8" fmla="*/ 0 h 252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0055" h="2523140">
                <a:moveTo>
                  <a:pt x="201851" y="0"/>
                </a:moveTo>
                <a:lnTo>
                  <a:pt x="3178204" y="0"/>
                </a:lnTo>
                <a:cubicBezTo>
                  <a:pt x="3289683" y="0"/>
                  <a:pt x="3380055" y="90372"/>
                  <a:pt x="3380055" y="201851"/>
                </a:cubicBezTo>
                <a:lnTo>
                  <a:pt x="3380055" y="2523140"/>
                </a:lnTo>
                <a:lnTo>
                  <a:pt x="3380055" y="2523140"/>
                </a:lnTo>
                <a:lnTo>
                  <a:pt x="0" y="2523140"/>
                </a:lnTo>
                <a:lnTo>
                  <a:pt x="0" y="2523140"/>
                </a:lnTo>
                <a:lnTo>
                  <a:pt x="0" y="201851"/>
                </a:lnTo>
                <a:cubicBezTo>
                  <a:pt x="0" y="90372"/>
                  <a:pt x="90372" y="0"/>
                  <a:pt x="201851" y="0"/>
                </a:cubicBezTo>
                <a:close/>
              </a:path>
            </a:pathLst>
          </a:custGeom>
          <a:ln>
            <a:solidFill>
              <a:srgbClr val="9B2D1B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1980" tIns="127700" rIns="81980" bIns="22860" numCol="1" spcCol="1270" anchor="t" anchorCtr="0">
            <a:noAutofit/>
          </a:bodyPr>
          <a:lstStyle/>
          <a:p>
            <a:pPr marL="342900" lvl="1" indent="-34290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alibri" panose="020F0502020204030204" pitchFamily="34" charset="0"/>
              <a:buChar char="‒"/>
            </a:pPr>
            <a:r>
              <a:rPr lang="fr-FR" sz="2400" kern="1200" dirty="0"/>
              <a:t>Construction de nouveaux programmes partenariaux</a:t>
            </a:r>
          </a:p>
          <a:p>
            <a:pPr marL="342900" lvl="1" indent="-34290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alibri" panose="020F0502020204030204" pitchFamily="34" charset="0"/>
              <a:buChar char="‒"/>
            </a:pPr>
            <a:r>
              <a:rPr lang="fr-FR" sz="2400" kern="1200" dirty="0"/>
              <a:t>Renforcement de notre capacité de plaidoyer</a:t>
            </a:r>
          </a:p>
          <a:p>
            <a:pPr marL="342900" lvl="1" indent="-342900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alibri" panose="020F0502020204030204" pitchFamily="34" charset="0"/>
              <a:buChar char="‒"/>
            </a:pPr>
            <a:r>
              <a:rPr lang="fr-FR" sz="2400" kern="1200" dirty="0"/>
              <a:t>Mise en œuvre d’une stratégie de communication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354BFC7ECC49B4990247B8A81164068" ma:contentTypeVersion="8" ma:contentTypeDescription="Crée un document." ma:contentTypeScope="" ma:versionID="683c4862beda74d5c3de6b4737d05ec7">
  <xsd:schema xmlns:xsd="http://www.w3.org/2001/XMLSchema" xmlns:xs="http://www.w3.org/2001/XMLSchema" xmlns:p="http://schemas.microsoft.com/office/2006/metadata/properties" xmlns:ns2="b5778881-5351-4a93-9784-67217203632d" targetNamespace="http://schemas.microsoft.com/office/2006/metadata/properties" ma:root="true" ma:fieldsID="3f036e657e211a8eb56af1dc06efdb4d" ns2:_="">
    <xsd:import namespace="b5778881-5351-4a93-9784-67217203632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778881-5351-4a93-9784-6721720363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812A6BC-6C42-45B5-8594-084FC20344B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2C5102-7EE0-4F5C-AEE5-32E9C0B72804}"/>
</file>

<file path=customXml/itemProps3.xml><?xml version="1.0" encoding="utf-8"?>
<ds:datastoreItem xmlns:ds="http://schemas.openxmlformats.org/officeDocument/2006/customXml" ds:itemID="{846BC7DF-310B-4245-A458-BB75C1FF5608}">
  <ds:schemaRefs>
    <ds:schemaRef ds:uri="http://schemas.microsoft.com/office/2006/metadata/properties"/>
    <ds:schemaRef ds:uri="http://schemas.microsoft.com/office/infopath/2007/PartnerControls"/>
    <ds:schemaRef ds:uri="790e1bc1-887e-4d77-8f5b-79d25b6cbe32"/>
    <ds:schemaRef ds:uri="3b9550dd-1d11-458a-8164-7eea62ed293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</TotalTime>
  <Words>670</Words>
  <Application>Microsoft Office PowerPoint</Application>
  <PresentationFormat>Personnalisé</PresentationFormat>
  <Paragraphs>83</Paragraphs>
  <Slides>11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2" baseType="lpstr"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Nous contacter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Benjamin</dc:title>
  <dc:creator>Benjamin Soudier</dc:creator>
  <cp:lastModifiedBy>Benjamin SOUDIER</cp:lastModifiedBy>
  <cp:revision>31</cp:revision>
  <cp:lastPrinted>2024-12-03T16:30:22Z</cp:lastPrinted>
  <dcterms:created xsi:type="dcterms:W3CDTF">2006-08-16T00:00:00Z</dcterms:created>
  <dcterms:modified xsi:type="dcterms:W3CDTF">2025-02-07T14:54:07Z</dcterms:modified>
  <dc:identifier>DAGRleCHRWs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0x0101009354BFC7ECC49B4990247B8A81164068</vt:lpwstr>
  </property>
  <property fmtid="{D5CDD505-2E9C-101B-9397-08002B2CF9AE}" pid="3" name="MediaServiceImageTags">
    <vt:lpwstr/>
  </property>
</Properties>
</file>